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1"/>
  </p:sldMasterIdLst>
  <p:sldIdLst>
    <p:sldId id="256" r:id="rId2"/>
    <p:sldId id="267" r:id="rId3"/>
    <p:sldId id="268" r:id="rId4"/>
    <p:sldId id="269" r:id="rId5"/>
    <p:sldId id="270" r:id="rId6"/>
    <p:sldId id="290" r:id="rId7"/>
    <p:sldId id="259" r:id="rId8"/>
    <p:sldId id="272" r:id="rId9"/>
    <p:sldId id="291" r:id="rId10"/>
    <p:sldId id="292" r:id="rId11"/>
    <p:sldId id="293" r:id="rId12"/>
    <p:sldId id="271" r:id="rId13"/>
    <p:sldId id="283" r:id="rId14"/>
    <p:sldId id="273" r:id="rId15"/>
    <p:sldId id="274" r:id="rId16"/>
    <p:sldId id="275" r:id="rId17"/>
    <p:sldId id="276" r:id="rId18"/>
    <p:sldId id="277" r:id="rId19"/>
    <p:sldId id="278" r:id="rId20"/>
    <p:sldId id="280" r:id="rId21"/>
    <p:sldId id="281" r:id="rId22"/>
  </p:sldIdLst>
  <p:sldSz cx="9144000" cy="6858000" type="screen4x3"/>
  <p:notesSz cx="6858000" cy="9144000"/>
  <p:defaultTex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40"/>
  </p:normalViewPr>
  <p:slideViewPr>
    <p:cSldViewPr snapToGrid="0" snapToObjects="1">
      <p:cViewPr varScale="1">
        <p:scale>
          <a:sx n="111" d="100"/>
          <a:sy n="111" d="100"/>
        </p:scale>
        <p:origin x="1784"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zh-TW" altLang="en-US"/>
              <a:t>按一下以編輯母片標題樣式</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kumimoji="1" lang="zh-TW" alt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73CC3F9-FE25-7449-9732-AC37401B1B0F}" type="slidenum">
              <a:rPr kumimoji="1" lang="zh-TW" altLang="en-US" smtClean="0"/>
              <a:t>‹#›</a:t>
            </a:fld>
            <a:endParaRPr kumimoji="1"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3" name="Date Placeholder 2"/>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4" name="Footer Placeholder 3"/>
          <p:cNvSpPr>
            <a:spLocks noGrp="1"/>
          </p:cNvSpPr>
          <p:nvPr>
            <p:ph type="ftr" sz="quarter" idx="11"/>
          </p:nvPr>
        </p:nvSpPr>
        <p:spPr/>
        <p:txBody>
          <a:bodyPr/>
          <a:lstStyle/>
          <a:p>
            <a:endParaRPr kumimoji="1" lang="zh-TW" altLang="en-US"/>
          </a:p>
        </p:txBody>
      </p:sp>
      <p:sp>
        <p:nvSpPr>
          <p:cNvPr id="5" name="Slide Number Placeholder 4"/>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3" name="Footer Placeholder 2"/>
          <p:cNvSpPr>
            <a:spLocks noGrp="1"/>
          </p:cNvSpPr>
          <p:nvPr>
            <p:ph type="ftr" sz="quarter" idx="11"/>
          </p:nvPr>
        </p:nvSpPr>
        <p:spPr/>
        <p:txBody>
          <a:bodyPr/>
          <a:lstStyle/>
          <a:p>
            <a:endParaRPr kumimoji="1" lang="zh-TW" altLang="en-US"/>
          </a:p>
        </p:txBody>
      </p:sp>
      <p:sp>
        <p:nvSpPr>
          <p:cNvPr id="4" name="Slide Number Placeholder 3"/>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zh-TW" altLang="en-US"/>
              <a:t>按一下以編輯母片標題樣式</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zh-TW" altLang="en-US"/>
              <a:t>按一下以編輯母片標題樣式</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zh-TW" altLang="en-US"/>
              <a:t>將圖片拖曳至版面配置區或按一下圖示以新增</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張含標題圖片">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zh-TW" altLang="en-US"/>
              <a:t>將圖片拖曳至版面配置區或按一下圖示以新增</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zh-TW" altLang="en-US"/>
              <a:t>將圖片拖曳至版面配置區或按一下圖示以新增</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zh-TW" altLang="en-US"/>
              <a:t>按一下以編輯母片標題樣式</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標題上的圖片">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zh-TW" altLang="en-US"/>
              <a:t>按一下以編輯母片標題樣式</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zh-TW" altLang="en-US"/>
              <a:t>將圖片拖曳至版面配置區或按一下圖示以新增</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標題上 2 張圖片">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zh-TW" altLang="en-US"/>
              <a:t>按一下以編輯母片標題樣式</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zh-TW" altLang="en-US"/>
              <a:t>將圖片拖曳至版面配置區或按一下圖示以新增</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zh-TW" altLang="en-US"/>
              <a:t>將圖片拖曳至版面配置區或按一下圖示以新增</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標題及直排文字">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3" name="Vertical Text Placeholder 2"/>
          <p:cNvSpPr>
            <a:spLocks noGrp="1"/>
          </p:cNvSpPr>
          <p:nvPr>
            <p:ph type="body" orient="vert" idx="1"/>
          </p:nvPr>
        </p:nvSpPr>
        <p:spPr/>
        <p:txBody>
          <a:bodyPr vert="eaVert"/>
          <a:lstStyle>
            <a:lvl5pPr>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4" name="Date Placeholder 3"/>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3" name="Content Placeholder 2"/>
          <p:cNvSpPr>
            <a:spLocks noGrp="1"/>
          </p:cNvSpPr>
          <p:nvPr>
            <p:ph idx="1"/>
          </p:nvPr>
        </p:nvSpPr>
        <p:spPr/>
        <p:txBody>
          <a:bodyPr/>
          <a:lstStyle>
            <a:lvl5pPr>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4" name="Date Placeholder 3"/>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直排標題及文字">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zh-TW" altLang="en-US"/>
              <a:t>按一下以編輯母片標題樣式</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4" name="Date Placeholder 3"/>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題投影片含浮水印">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zh-TW" altLang="en-US"/>
              <a:t>按一下以編輯母片文字樣式</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zh-TW" altLang="en-US"/>
              <a:t>按一下以編輯母片標題樣式</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kumimoji="1" lang="zh-TW" alt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73CC3F9-FE25-7449-9732-AC37401B1B0F}" type="slidenum">
              <a:rPr kumimoji="1" lang="zh-TW" altLang="en-US" smtClean="0"/>
              <a:t>‹#›</a:t>
            </a:fld>
            <a:endParaRPr kumimoji="1"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區段標頭">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zh-TW" altLang="en-US"/>
              <a:t>按一下以編輯母片標題樣式</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zh-TW" altLang="en-US"/>
              <a:t>按一下以編輯母片文字樣式</a:t>
            </a:r>
          </a:p>
        </p:txBody>
      </p:sp>
      <p:sp>
        <p:nvSpPr>
          <p:cNvPr id="4" name="Date Placeholder 3"/>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含浮水印的區段">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zh-TW" altLang="en-US"/>
              <a:t>按一下以編輯母片文字樣式</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zh-TW" altLang="en-US"/>
              <a:t>按一下以編輯母片標題樣式</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含圖片的區段">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zh-TW" altLang="en-US"/>
              <a:t>按一下以編輯母片標題樣式</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zh-TW" altLang="en-US"/>
              <a:t>將圖片拖曳至版面配置區或按一下圖示以新增</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7" name="Date Placeholder 6"/>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8" name="Footer Placeholder 7"/>
          <p:cNvSpPr>
            <a:spLocks noGrp="1"/>
          </p:cNvSpPr>
          <p:nvPr>
            <p:ph type="ftr" sz="quarter" idx="11"/>
          </p:nvPr>
        </p:nvSpPr>
        <p:spPr/>
        <p:txBody>
          <a:bodyPr/>
          <a:lstStyle/>
          <a:p>
            <a:endParaRPr kumimoji="1" lang="zh-TW" altLang="en-US"/>
          </a:p>
        </p:txBody>
      </p:sp>
      <p:sp>
        <p:nvSpPr>
          <p:cNvPr id="9" name="Slide Number Placeholder 8"/>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兩項物件，上及下">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5" name="Date Placeholder 4"/>
          <p:cNvSpPr>
            <a:spLocks noGrp="1"/>
          </p:cNvSpPr>
          <p:nvPr>
            <p:ph type="dt" sz="half" idx="10"/>
          </p:nvPr>
        </p:nvSpPr>
        <p:spPr/>
        <p:txBody>
          <a:bodyPr/>
          <a:lstStyle/>
          <a:p>
            <a:fld id="{8F29D7BF-2041-144A-95EC-F39713705957}" type="datetimeFigureOut">
              <a:rPr kumimoji="1" lang="zh-TW" altLang="en-US" smtClean="0"/>
              <a:t>2023/5/22</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573CC3F9-FE25-7449-9732-AC37401B1B0F}" type="slidenum">
              <a:rPr kumimoji="1" lang="zh-TW" altLang="en-US" smtClean="0"/>
              <a:t>‹#›</a:t>
            </a:fld>
            <a:endParaRPr kumimoji="1" lang="zh-TW" alt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zh-TW" altLang="en-US"/>
              <a:t>按一下以編輯母片標題樣式</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F29D7BF-2041-144A-95EC-F39713705957}" type="datetimeFigureOut">
              <a:rPr kumimoji="1" lang="zh-TW" altLang="en-US" smtClean="0"/>
              <a:t>2023/5/22</a:t>
            </a:fld>
            <a:endParaRPr kumimoji="1" lang="zh-TW" alt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kumimoji="1" lang="zh-TW" alt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73CC3F9-FE25-7449-9732-AC37401B1B0F}" type="slidenum">
              <a:rPr kumimoji="1" lang="zh-TW" altLang="en-US" smtClean="0"/>
              <a:t>‹#›</a:t>
            </a:fld>
            <a:endParaRPr kumimoji="1" lang="zh-TW" alt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kumimoji="1" lang="zh-TW" altLang="en-US" sz="6000" dirty="0">
                <a:latin typeface="BiauKai"/>
                <a:ea typeface="BiauKai"/>
                <a:cs typeface="BiauKai"/>
              </a:rPr>
              <a:t>基督人性受造否？</a:t>
            </a:r>
          </a:p>
        </p:txBody>
      </p:sp>
      <p:sp>
        <p:nvSpPr>
          <p:cNvPr id="3" name="子標題 2"/>
          <p:cNvSpPr>
            <a:spLocks noGrp="1"/>
          </p:cNvSpPr>
          <p:nvPr>
            <p:ph type="subTitle" idx="1"/>
          </p:nvPr>
        </p:nvSpPr>
        <p:spPr>
          <a:xfrm>
            <a:off x="2209800" y="5265984"/>
            <a:ext cx="6477000" cy="1174088"/>
          </a:xfrm>
        </p:spPr>
        <p:txBody>
          <a:bodyPr>
            <a:normAutofit/>
          </a:bodyPr>
          <a:lstStyle/>
          <a:p>
            <a:r>
              <a:rPr kumimoji="1" lang="zh-TW" altLang="en-US" sz="3200" dirty="0">
                <a:latin typeface="BiauKai"/>
                <a:ea typeface="BiauKai"/>
                <a:cs typeface="BiauKai"/>
              </a:rPr>
              <a:t>哥倫比亞國際大學．</a:t>
            </a:r>
            <a:r>
              <a:rPr kumimoji="1" lang="en-US" altLang="zh-TW" sz="3200" dirty="0" err="1">
                <a:latin typeface="BiauKai"/>
                <a:ea typeface="BiauKai"/>
                <a:cs typeface="BiauKai"/>
              </a:rPr>
              <a:t>Kepha</a:t>
            </a:r>
            <a:r>
              <a:rPr kumimoji="1" lang="en-US" altLang="zh-TW" sz="3200" dirty="0">
                <a:latin typeface="BiauKai"/>
                <a:ea typeface="BiauKai"/>
                <a:cs typeface="BiauKai"/>
              </a:rPr>
              <a:t> </a:t>
            </a:r>
            <a:r>
              <a:rPr kumimoji="1" lang="zh-TW" altLang="en-US" sz="3200" dirty="0">
                <a:latin typeface="BiauKai"/>
                <a:ea typeface="BiauKai"/>
                <a:cs typeface="BiauKai"/>
              </a:rPr>
              <a:t>學院</a:t>
            </a:r>
            <a:br>
              <a:rPr kumimoji="1" lang="en-US" altLang="zh-TW" sz="3200" dirty="0">
                <a:latin typeface="BiauKai"/>
                <a:ea typeface="BiauKai"/>
                <a:cs typeface="BiauKai"/>
              </a:rPr>
            </a:br>
            <a:endParaRPr kumimoji="1" lang="en-US" altLang="zh-TW" sz="3200" dirty="0">
              <a:latin typeface="BiauKai"/>
              <a:ea typeface="BiauKai"/>
              <a:cs typeface="BiauKai"/>
            </a:endParaRPr>
          </a:p>
          <a:p>
            <a:r>
              <a:rPr kumimoji="1" lang="zh-TW" altLang="en-US" sz="3200" dirty="0">
                <a:latin typeface="BiauKai"/>
                <a:ea typeface="BiauKai"/>
                <a:cs typeface="BiauKai"/>
              </a:rPr>
              <a:t>主講：曾劭愷</a:t>
            </a:r>
          </a:p>
        </p:txBody>
      </p:sp>
    </p:spTree>
    <p:extLst>
      <p:ext uri="{BB962C8B-B14F-4D97-AF65-F5344CB8AC3E}">
        <p14:creationId xmlns:p14="http://schemas.microsoft.com/office/powerpoint/2010/main" val="412264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13BA48-1ADA-4CB7-55D1-421C569B0A85}"/>
              </a:ext>
            </a:extLst>
          </p:cNvPr>
          <p:cNvSpPr>
            <a:spLocks noGrp="1"/>
          </p:cNvSpPr>
          <p:nvPr>
            <p:ph type="title"/>
          </p:nvPr>
        </p:nvSpPr>
        <p:spPr/>
        <p:txBody>
          <a:bodyPr/>
          <a:lstStyle/>
          <a:p>
            <a:r>
              <a:rPr kumimoji="1" lang="zh-TW" altLang="en-US" dirty="0"/>
              <a:t>大公教會的基本立場</a:t>
            </a:r>
          </a:p>
        </p:txBody>
      </p:sp>
      <p:sp>
        <p:nvSpPr>
          <p:cNvPr id="3" name="內容版面配置區 2">
            <a:extLst>
              <a:ext uri="{FF2B5EF4-FFF2-40B4-BE49-F238E27FC236}">
                <a16:creationId xmlns:a16="http://schemas.microsoft.com/office/drawing/2014/main" id="{216D55FA-C09B-00E8-841A-24F8B5E8DC3E}"/>
              </a:ext>
            </a:extLst>
          </p:cNvPr>
          <p:cNvSpPr>
            <a:spLocks noGrp="1"/>
          </p:cNvSpPr>
          <p:nvPr>
            <p:ph idx="1"/>
          </p:nvPr>
        </p:nvSpPr>
        <p:spPr/>
        <p:txBody>
          <a:bodyPr>
            <a:normAutofit fontScale="92500" lnSpcReduction="10000"/>
          </a:bodyPr>
          <a:lstStyle/>
          <a:p>
            <a:pPr marL="0" indent="0">
              <a:buNone/>
            </a:pPr>
            <a:r>
              <a:rPr kumimoji="1" lang="en-US" altLang="zh-TW" dirty="0"/>
              <a:t>Herman Bavinck</a:t>
            </a:r>
            <a:r>
              <a:rPr kumimoji="1" lang="zh-TW" altLang="en-US" dirty="0"/>
              <a:t>：</a:t>
            </a:r>
            <a:br>
              <a:rPr kumimoji="1" lang="en-US" altLang="zh-TW" dirty="0"/>
            </a:br>
            <a:br>
              <a:rPr kumimoji="1" lang="en-US" altLang="zh-TW" dirty="0"/>
            </a:br>
            <a:r>
              <a:rPr kumimoji="1" lang="en-US" altLang="zh-TW" dirty="0"/>
              <a:t>“The incarnation, aside from its rootedness in the Trinity, also has its presupposition and preparation in the creation. </a:t>
            </a:r>
            <a:r>
              <a:rPr kumimoji="1" lang="en-US" altLang="zh-TW" b="1" dirty="0"/>
              <a:t>Creation gives existence to finite, limited beings</a:t>
            </a:r>
            <a:r>
              <a:rPr kumimoji="1" lang="en-US" altLang="zh-TW" dirty="0"/>
              <a:t>; it is absolutely impossible for God to create something that would be identical with himself in essence and itself God. God, accordingly, from all eternity conceived finite creatures and gave them existence within the necessary boundaries of space and time. In those creatures, therefore, he has, as it were, limited his eternal thoughts and infinite power. Specifically, </a:t>
            </a:r>
            <a:r>
              <a:rPr kumimoji="1" lang="en-US" altLang="zh-TW" b="1" dirty="0"/>
              <a:t>the creation of humans in God’s image is a supposition and preparation for the incarnation of God.</a:t>
            </a:r>
            <a:r>
              <a:rPr kumimoji="1" lang="en-US" altLang="zh-TW" dirty="0"/>
              <a:t>” (</a:t>
            </a:r>
            <a:r>
              <a:rPr kumimoji="1" lang="en-US" altLang="zh-TW" i="1" dirty="0"/>
              <a:t>Reformed Dogmatics</a:t>
            </a:r>
            <a:r>
              <a:rPr kumimoji="1" lang="en-US" altLang="zh-TW" dirty="0"/>
              <a:t> 3:277) </a:t>
            </a:r>
            <a:endParaRPr kumimoji="1" lang="zh-TW" altLang="en-US" dirty="0"/>
          </a:p>
        </p:txBody>
      </p:sp>
    </p:spTree>
    <p:extLst>
      <p:ext uri="{BB962C8B-B14F-4D97-AF65-F5344CB8AC3E}">
        <p14:creationId xmlns:p14="http://schemas.microsoft.com/office/powerpoint/2010/main" val="2184071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13BA48-1ADA-4CB7-55D1-421C569B0A85}"/>
              </a:ext>
            </a:extLst>
          </p:cNvPr>
          <p:cNvSpPr>
            <a:spLocks noGrp="1"/>
          </p:cNvSpPr>
          <p:nvPr>
            <p:ph type="title"/>
          </p:nvPr>
        </p:nvSpPr>
        <p:spPr/>
        <p:txBody>
          <a:bodyPr/>
          <a:lstStyle/>
          <a:p>
            <a:r>
              <a:rPr kumimoji="1" lang="zh-TW" altLang="en-US" dirty="0"/>
              <a:t>大公教會的基本立場</a:t>
            </a:r>
          </a:p>
        </p:txBody>
      </p:sp>
      <p:sp>
        <p:nvSpPr>
          <p:cNvPr id="3" name="內容版面配置區 2">
            <a:extLst>
              <a:ext uri="{FF2B5EF4-FFF2-40B4-BE49-F238E27FC236}">
                <a16:creationId xmlns:a16="http://schemas.microsoft.com/office/drawing/2014/main" id="{216D55FA-C09B-00E8-841A-24F8B5E8DC3E}"/>
              </a:ext>
            </a:extLst>
          </p:cNvPr>
          <p:cNvSpPr>
            <a:spLocks noGrp="1"/>
          </p:cNvSpPr>
          <p:nvPr>
            <p:ph idx="1"/>
          </p:nvPr>
        </p:nvSpPr>
        <p:spPr/>
        <p:txBody>
          <a:bodyPr>
            <a:normAutofit/>
          </a:bodyPr>
          <a:lstStyle/>
          <a:p>
            <a:pPr marL="0" indent="0">
              <a:buNone/>
            </a:pPr>
            <a:r>
              <a:rPr kumimoji="1" lang="en-US" altLang="zh-TW" dirty="0"/>
              <a:t>Herman Bavinck</a:t>
            </a:r>
            <a:r>
              <a:rPr kumimoji="1" lang="zh-TW" altLang="en-US" dirty="0"/>
              <a:t>：</a:t>
            </a:r>
            <a:br>
              <a:rPr kumimoji="1" lang="en-US" altLang="zh-TW" dirty="0"/>
            </a:br>
            <a:br>
              <a:rPr kumimoji="1" lang="en-US" altLang="zh-TW" dirty="0"/>
            </a:br>
            <a:r>
              <a:rPr kumimoji="1" lang="en-US" altLang="zh-TW" dirty="0"/>
              <a:t>“Every moment in Scripture, divine as well as human predicates are attributed to the same personal subject [Christ]: divine and human existence, omnipresence and </a:t>
            </a:r>
            <a:r>
              <a:rPr kumimoji="1" lang="en-US" altLang="zh-TW" b="1" dirty="0"/>
              <a:t>limitation</a:t>
            </a:r>
            <a:r>
              <a:rPr kumimoji="1" lang="en-US" altLang="zh-TW" dirty="0"/>
              <a:t>, eternity and </a:t>
            </a:r>
            <a:r>
              <a:rPr kumimoji="1" lang="en-US" altLang="zh-TW" b="1" dirty="0"/>
              <a:t>time</a:t>
            </a:r>
            <a:r>
              <a:rPr kumimoji="1" lang="en-US" altLang="zh-TW" dirty="0"/>
              <a:t>, creative omnipotence and </a:t>
            </a:r>
            <a:r>
              <a:rPr kumimoji="1" lang="en-US" altLang="zh-TW" b="1" dirty="0"/>
              <a:t>creaturely weakness</a:t>
            </a:r>
            <a:r>
              <a:rPr kumimoji="1" lang="en-US" altLang="zh-TW" dirty="0"/>
              <a:t>. What else is this but the church’s doctrine of the two natures united in one person?” (</a:t>
            </a:r>
            <a:r>
              <a:rPr kumimoji="1" lang="en-US" altLang="zh-TW" i="1" dirty="0"/>
              <a:t>Reformed Dogmatics</a:t>
            </a:r>
            <a:r>
              <a:rPr kumimoji="1" lang="en-US" altLang="zh-TW" dirty="0"/>
              <a:t> 3:299) </a:t>
            </a:r>
            <a:endParaRPr kumimoji="1" lang="zh-TW" altLang="en-US" dirty="0"/>
          </a:p>
        </p:txBody>
      </p:sp>
    </p:spTree>
    <p:extLst>
      <p:ext uri="{BB962C8B-B14F-4D97-AF65-F5344CB8AC3E}">
        <p14:creationId xmlns:p14="http://schemas.microsoft.com/office/powerpoint/2010/main" val="3881716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大公教會的基本立場</a:t>
            </a:r>
          </a:p>
        </p:txBody>
      </p:sp>
      <p:sp>
        <p:nvSpPr>
          <p:cNvPr id="3" name="內容版面配置區 2"/>
          <p:cNvSpPr>
            <a:spLocks noGrp="1"/>
          </p:cNvSpPr>
          <p:nvPr>
            <p:ph idx="1"/>
          </p:nvPr>
        </p:nvSpPr>
        <p:spPr/>
        <p:txBody>
          <a:bodyPr>
            <a:normAutofit fontScale="92500"/>
          </a:bodyPr>
          <a:lstStyle/>
          <a:p>
            <a:r>
              <a:rPr kumimoji="1" lang="zh-TW" altLang="en-US" dirty="0"/>
              <a:t>迦克敦信經：神人二性的聯合「不可分離，不可分割，不可相混，</a:t>
            </a:r>
            <a:r>
              <a:rPr kumimoji="1" lang="zh-TW" altLang="en-US" i="1" dirty="0"/>
              <a:t>不可改變</a:t>
            </a:r>
            <a:r>
              <a:rPr kumimoji="1" lang="zh-TW" altLang="en-US" dirty="0"/>
              <a:t>」</a:t>
            </a:r>
            <a:br>
              <a:rPr kumimoji="1" lang="en-US" altLang="zh-TW" dirty="0"/>
            </a:br>
            <a:br>
              <a:rPr kumimoji="1" lang="en-US" altLang="zh-TW" dirty="0"/>
            </a:br>
            <a:r>
              <a:rPr kumimoji="1" lang="en-US" altLang="zh-TW" dirty="0">
                <a:sym typeface="Wingdings"/>
              </a:rPr>
              <a:t></a:t>
            </a:r>
            <a:r>
              <a:rPr kumimoji="1" lang="zh-TW" altLang="en-US" dirty="0"/>
              <a:t>「不可改變」：神性不會變人性、人性不會變神性，因此駁斥</a:t>
            </a:r>
            <a:r>
              <a:rPr kumimoji="1" lang="en-US" altLang="zh-TW" dirty="0" err="1"/>
              <a:t>Actistetae</a:t>
            </a:r>
            <a:r>
              <a:rPr kumimoji="1" lang="zh-TW" altLang="en-US" dirty="0"/>
              <a:t>（一種</a:t>
            </a:r>
            <a:r>
              <a:rPr kumimoji="1" lang="en-US" altLang="zh-TW" dirty="0"/>
              <a:t> </a:t>
            </a:r>
            <a:r>
              <a:rPr kumimoji="1" lang="en-US" altLang="zh-TW" dirty="0" err="1"/>
              <a:t>Eutychianism</a:t>
            </a:r>
            <a:r>
              <a:rPr kumimoji="1" lang="zh-TW" altLang="en-US" dirty="0"/>
              <a:t>：基督人性被神性吞噬，或基督人性與我們的人性不同）聲稱「基督人性非受造」的異端</a:t>
            </a:r>
            <a:endParaRPr kumimoji="1" lang="en-US" altLang="zh-TW" dirty="0"/>
          </a:p>
          <a:p>
            <a:r>
              <a:rPr kumimoji="1" lang="zh-TW" altLang="en-US" dirty="0"/>
              <a:t>第五次大公會議：俄利根「基督靈魂先存論」被定為異端</a:t>
            </a:r>
            <a:endParaRPr kumimoji="1" lang="en-US" altLang="zh-TW" dirty="0"/>
          </a:p>
          <a:p>
            <a:r>
              <a:rPr kumimoji="1" lang="en-US" altLang="zh-TW" dirty="0"/>
              <a:t>Menno Simons</a:t>
            </a:r>
            <a:r>
              <a:rPr kumimoji="1" lang="zh-TW" altLang="en-US" dirty="0"/>
              <a:t>「基督屬天的身體」一說，被定為異端</a:t>
            </a:r>
            <a:endParaRPr kumimoji="1" lang="en-US" altLang="zh-TW" dirty="0"/>
          </a:p>
        </p:txBody>
      </p:sp>
    </p:spTree>
    <p:extLst>
      <p:ext uri="{BB962C8B-B14F-4D97-AF65-F5344CB8AC3E}">
        <p14:creationId xmlns:p14="http://schemas.microsoft.com/office/powerpoint/2010/main" val="840068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大公教會的基本立場</a:t>
            </a:r>
          </a:p>
        </p:txBody>
      </p:sp>
      <p:sp>
        <p:nvSpPr>
          <p:cNvPr id="3" name="內容版面配置區 2"/>
          <p:cNvSpPr>
            <a:spLocks noGrp="1"/>
          </p:cNvSpPr>
          <p:nvPr>
            <p:ph idx="1"/>
          </p:nvPr>
        </p:nvSpPr>
        <p:spPr/>
        <p:txBody>
          <a:bodyPr/>
          <a:lstStyle/>
          <a:p>
            <a:r>
              <a:rPr lang="zh-TW" altLang="en-US" dirty="0"/>
              <a:t>第五次大公會議：</a:t>
            </a:r>
            <a:r>
              <a:rPr lang="en-US" altLang="zh-TW" dirty="0"/>
              <a:t>“If anyone says or thinks that the soul of the Lord pre-existed and was united with God the Word before the Incarnation and Conception of the Virgin, let him be anathema.”</a:t>
            </a:r>
            <a:r>
              <a:rPr lang="en-GB" altLang="zh-TW" dirty="0"/>
              <a:t> </a:t>
            </a:r>
            <a:br>
              <a:rPr lang="en-GB" altLang="zh-TW" dirty="0"/>
            </a:br>
            <a:br>
              <a:rPr lang="en-GB" altLang="zh-TW" dirty="0"/>
            </a:br>
            <a:r>
              <a:rPr kumimoji="1" lang="zh-TW" altLang="en-US" dirty="0"/>
              <a:t>「若任何人聲稱或認為主的靈魂是先存的，並在道成肉身、童女懷孕前就已與神的道聯合，他就該受咒詛。」</a:t>
            </a:r>
          </a:p>
        </p:txBody>
      </p:sp>
    </p:spTree>
    <p:extLst>
      <p:ext uri="{BB962C8B-B14F-4D97-AF65-F5344CB8AC3E}">
        <p14:creationId xmlns:p14="http://schemas.microsoft.com/office/powerpoint/2010/main" val="151782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大公教會為何堅持「基督人性受造」？</a:t>
            </a:r>
          </a:p>
        </p:txBody>
      </p:sp>
      <p:sp>
        <p:nvSpPr>
          <p:cNvPr id="3" name="內容版面配置區 2"/>
          <p:cNvSpPr>
            <a:spLocks noGrp="1"/>
          </p:cNvSpPr>
          <p:nvPr>
            <p:ph idx="1"/>
          </p:nvPr>
        </p:nvSpPr>
        <p:spPr>
          <a:xfrm>
            <a:off x="571500" y="1904999"/>
            <a:ext cx="8001000" cy="4675601"/>
          </a:xfrm>
        </p:spPr>
        <p:txBody>
          <a:bodyPr>
            <a:normAutofit/>
          </a:bodyPr>
          <a:lstStyle/>
          <a:p>
            <a:r>
              <a:rPr kumimoji="1" lang="zh-TW" altLang="en-US" dirty="0"/>
              <a:t>救贖論上的重要性－－這從</a:t>
            </a:r>
            <a:r>
              <a:rPr kumimoji="1" lang="en-US" altLang="zh-TW" dirty="0"/>
              <a:t>John Owen</a:t>
            </a:r>
            <a:r>
              <a:rPr kumimoji="1" lang="zh-TW" altLang="en-US" dirty="0"/>
              <a:t>的救贖論可見一斑：</a:t>
            </a:r>
            <a:br>
              <a:rPr kumimoji="1" lang="en-US" altLang="zh-TW" dirty="0"/>
            </a:br>
            <a:r>
              <a:rPr kumimoji="1" lang="en-US" altLang="zh-TW" dirty="0"/>
              <a:t>“</a:t>
            </a:r>
            <a:r>
              <a:rPr lang="en-US" altLang="zh-TW" dirty="0"/>
              <a:t>Christ’s human nature, as a creature, will be obliged to God as creator even in the </a:t>
            </a:r>
            <a:r>
              <a:rPr lang="en-US" altLang="zh-TW" dirty="0" err="1"/>
              <a:t>eschaton</a:t>
            </a:r>
            <a:r>
              <a:rPr lang="en-US" altLang="zh-TW" dirty="0"/>
              <a:t>, a point he [Owen] supports with reference to the communication of properties which will never involve the direct communication of self-existent deity to Christ’s humanity… Indeed, as Owen elaborates upon the saving efficacy of Christ’s mediation, he is very clear that the terms of Christ’s penal work on the cross are set by the Creator-creature framework as </a:t>
            </a:r>
            <a:r>
              <a:rPr lang="en-US" altLang="zh-TW" dirty="0" err="1"/>
              <a:t>covenantally</a:t>
            </a:r>
            <a:r>
              <a:rPr lang="en-US" altLang="zh-TW" dirty="0"/>
              <a:t> established in Genesis 1-3.”</a:t>
            </a:r>
            <a:r>
              <a:rPr lang="en-US" altLang="zh-TW" i="1" dirty="0"/>
              <a:t> </a:t>
            </a:r>
            <a:r>
              <a:rPr lang="en-US" altLang="zh-TW" dirty="0"/>
              <a:t>(Carl </a:t>
            </a:r>
            <a:r>
              <a:rPr lang="en-US" altLang="zh-TW" dirty="0" err="1"/>
              <a:t>Trueman</a:t>
            </a:r>
            <a:r>
              <a:rPr lang="en-US" altLang="zh-TW" i="1" dirty="0"/>
              <a:t>, John Owen, Reformed Catholic, Renaissance Man</a:t>
            </a:r>
            <a:r>
              <a:rPr lang="en-US" altLang="zh-TW" dirty="0"/>
              <a:t>, 112).</a:t>
            </a:r>
            <a:endParaRPr kumimoji="1" lang="zh-TW" altLang="en-US" dirty="0"/>
          </a:p>
        </p:txBody>
      </p:sp>
    </p:spTree>
    <p:extLst>
      <p:ext uri="{BB962C8B-B14F-4D97-AF65-F5344CB8AC3E}">
        <p14:creationId xmlns:p14="http://schemas.microsoft.com/office/powerpoint/2010/main" val="4214574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大公教會為何堅持「基督人性受造」？</a:t>
            </a:r>
          </a:p>
        </p:txBody>
      </p:sp>
      <p:sp>
        <p:nvSpPr>
          <p:cNvPr id="3" name="內容版面配置區 2"/>
          <p:cNvSpPr>
            <a:spLocks noGrp="1"/>
          </p:cNvSpPr>
          <p:nvPr>
            <p:ph idx="1"/>
          </p:nvPr>
        </p:nvSpPr>
        <p:spPr>
          <a:xfrm>
            <a:off x="256584" y="1905000"/>
            <a:ext cx="8315916" cy="4803878"/>
          </a:xfrm>
        </p:spPr>
        <p:txBody>
          <a:bodyPr>
            <a:normAutofit fontScale="92500" lnSpcReduction="10000"/>
          </a:bodyPr>
          <a:lstStyle/>
          <a:p>
            <a:r>
              <a:rPr kumimoji="1" lang="zh-TW" altLang="en-US" dirty="0"/>
              <a:t>上帝論上的重要性，如</a:t>
            </a:r>
            <a:r>
              <a:rPr kumimoji="1" lang="en-US" altLang="zh-TW" dirty="0"/>
              <a:t> Vern </a:t>
            </a:r>
            <a:r>
              <a:rPr kumimoji="1" lang="en-US" altLang="zh-TW" dirty="0" err="1"/>
              <a:t>Poythress</a:t>
            </a:r>
            <a:r>
              <a:rPr kumimoji="1" lang="en-US" altLang="zh-TW" dirty="0"/>
              <a:t> </a:t>
            </a:r>
            <a:r>
              <a:rPr kumimoji="1" lang="zh-TW" altLang="en-US" dirty="0"/>
              <a:t>所言：</a:t>
            </a:r>
            <a:br>
              <a:rPr kumimoji="1" lang="en-US" altLang="zh-TW" dirty="0"/>
            </a:br>
            <a:br>
              <a:rPr kumimoji="1" lang="en-US" altLang="zh-TW" dirty="0"/>
            </a:br>
            <a:r>
              <a:rPr lang="en-US" altLang="zh-TW" dirty="0"/>
              <a:t>1. “God always exists. He exists always as the </a:t>
            </a:r>
            <a:r>
              <a:rPr lang="en-US" altLang="zh-TW" dirty="0" err="1"/>
              <a:t>trinitarian</a:t>
            </a:r>
            <a:r>
              <a:rPr lang="en-US" altLang="zh-TW" dirty="0"/>
              <a:t> God, in three persons, the Father, the Son, and the Holy Spirit.”</a:t>
            </a:r>
            <a:br>
              <a:rPr lang="en-US" altLang="zh-TW" dirty="0"/>
            </a:br>
            <a:r>
              <a:rPr lang="en-US" altLang="zh-TW" dirty="0"/>
              <a:t>2. “Everything in the universe came into being. It did not come into being by itself, but God made it. He made the universe as a whole in an initial act of creation (Gen. 1:1).” </a:t>
            </a:r>
            <a:br>
              <a:rPr lang="en-US" altLang="zh-TW" dirty="0"/>
            </a:br>
            <a:r>
              <a:rPr lang="en-US" altLang="zh-TW" dirty="0"/>
              <a:t>3. “So God is the Creator, and everything he made is a creature. That is why we speak of the Creator-creature distinction.”</a:t>
            </a:r>
            <a:br>
              <a:rPr lang="en-US" altLang="zh-TW" dirty="0"/>
            </a:br>
            <a:r>
              <a:rPr lang="en-US" altLang="zh-TW" dirty="0"/>
              <a:t>4. “God is eternal, while each creature is not eternal, but came into being when God created it.”</a:t>
            </a:r>
            <a:br>
              <a:rPr lang="en-US" altLang="zh-TW" dirty="0"/>
            </a:br>
            <a:r>
              <a:rPr lang="en-US" altLang="zh-TW" dirty="0"/>
              <a:t>5. “There is no third “kind” of thing: that is, something that is not God and is not created (because something not created would be self-existent [depending only on itself and not on God] and would thus be a kind of god in addition to the true God).” </a:t>
            </a:r>
            <a:endParaRPr kumimoji="1" lang="zh-TW" altLang="en-US" dirty="0"/>
          </a:p>
        </p:txBody>
      </p:sp>
    </p:spTree>
    <p:extLst>
      <p:ext uri="{BB962C8B-B14F-4D97-AF65-F5344CB8AC3E}">
        <p14:creationId xmlns:p14="http://schemas.microsoft.com/office/powerpoint/2010/main" val="114236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基督人性受造與否？</a:t>
            </a:r>
          </a:p>
        </p:txBody>
      </p:sp>
      <p:sp>
        <p:nvSpPr>
          <p:cNvPr id="3" name="內容版面配置區 2"/>
          <p:cNvSpPr>
            <a:spLocks noGrp="1"/>
          </p:cNvSpPr>
          <p:nvPr>
            <p:ph idx="1"/>
          </p:nvPr>
        </p:nvSpPr>
        <p:spPr/>
        <p:txBody>
          <a:bodyPr/>
          <a:lstStyle/>
          <a:p>
            <a:r>
              <a:rPr kumimoji="1" lang="zh-TW" altLang="en-US" dirty="0"/>
              <a:t>「基督人性永恆先存」之說在華人教會非常普遍，且歷史悠久（例：賈玉銘）</a:t>
            </a:r>
            <a:endParaRPr kumimoji="1" lang="en-US" altLang="zh-TW" dirty="0"/>
          </a:p>
          <a:p>
            <a:r>
              <a:rPr kumimoji="1" lang="zh-TW" altLang="en-US" dirty="0"/>
              <a:t>辯：「聖經從未說基督人性是受造的，所以我們不應該說基督人性是受造的」</a:t>
            </a:r>
            <a:br>
              <a:rPr kumimoji="1" lang="en-US" altLang="zh-TW" dirty="0"/>
            </a:br>
            <a:br>
              <a:rPr kumimoji="1" lang="en-US" altLang="zh-TW" dirty="0"/>
            </a:br>
            <a:r>
              <a:rPr kumimoji="1" lang="zh-TW" altLang="en-US" dirty="0">
                <a:sym typeface="Wingdings"/>
              </a:rPr>
              <a:t>答：聖經從未說</a:t>
            </a:r>
            <a:r>
              <a:rPr kumimoji="1" lang="en-US" altLang="zh-TW" i="1" dirty="0" err="1">
                <a:sym typeface="Wingdings"/>
              </a:rPr>
              <a:t>creatio</a:t>
            </a:r>
            <a:r>
              <a:rPr kumimoji="1" lang="en-US" altLang="zh-TW" i="1" dirty="0">
                <a:sym typeface="Wingdings"/>
              </a:rPr>
              <a:t> ex nihilo</a:t>
            </a:r>
            <a:br>
              <a:rPr kumimoji="1" lang="en-US" altLang="zh-TW" dirty="0">
                <a:sym typeface="Wingdings"/>
              </a:rPr>
            </a:br>
            <a:br>
              <a:rPr kumimoji="1" lang="en-US" altLang="zh-TW" dirty="0">
                <a:sym typeface="Wingdings"/>
              </a:rPr>
            </a:br>
            <a:r>
              <a:rPr kumimoji="1" lang="zh-TW" altLang="en-US" dirty="0">
                <a:sym typeface="Wingdings"/>
              </a:rPr>
              <a:t>答：聖經從未以「三位一體」的術語形容上帝</a:t>
            </a:r>
            <a:endParaRPr kumimoji="1" lang="zh-TW" altLang="en-US" dirty="0"/>
          </a:p>
        </p:txBody>
      </p:sp>
    </p:spTree>
    <p:extLst>
      <p:ext uri="{BB962C8B-B14F-4D97-AF65-F5344CB8AC3E}">
        <p14:creationId xmlns:p14="http://schemas.microsoft.com/office/powerpoint/2010/main" val="3582447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基督人性受造與否？</a:t>
            </a:r>
          </a:p>
        </p:txBody>
      </p:sp>
      <p:sp>
        <p:nvSpPr>
          <p:cNvPr id="3" name="內容版面配置區 2"/>
          <p:cNvSpPr>
            <a:spLocks noGrp="1"/>
          </p:cNvSpPr>
          <p:nvPr>
            <p:ph idx="1"/>
          </p:nvPr>
        </p:nvSpPr>
        <p:spPr/>
        <p:txBody>
          <a:bodyPr/>
          <a:lstStyle/>
          <a:p>
            <a:r>
              <a:rPr kumimoji="1" lang="zh-TW" altLang="en-US" dirty="0"/>
              <a:t>辯：「我們不能接受說基督的位格有任何受造的部份」</a:t>
            </a:r>
            <a:endParaRPr kumimoji="1" lang="en-US" altLang="zh-TW" dirty="0"/>
          </a:p>
          <a:p>
            <a:r>
              <a:rPr kumimoji="1" lang="zh-TW" altLang="en-US" dirty="0"/>
              <a:t>迦克敦正統：</a:t>
            </a:r>
            <a:br>
              <a:rPr kumimoji="1" lang="en-US" altLang="zh-TW" dirty="0"/>
            </a:br>
            <a:br>
              <a:rPr kumimoji="1" lang="en-US" altLang="zh-TW" dirty="0"/>
            </a:br>
            <a:r>
              <a:rPr kumimoji="1" lang="en-US" altLang="zh-TW" dirty="0">
                <a:sym typeface="Wingdings"/>
              </a:rPr>
              <a:t></a:t>
            </a:r>
            <a:r>
              <a:rPr kumimoji="1" lang="zh-TW" altLang="en-US" dirty="0">
                <a:sym typeface="Wingdings"/>
              </a:rPr>
              <a:t>「聯合」（</a:t>
            </a:r>
            <a:r>
              <a:rPr kumimoji="1" lang="en-US" altLang="zh-TW" i="1" dirty="0" err="1">
                <a:sym typeface="Wingdings"/>
              </a:rPr>
              <a:t>Henosis</a:t>
            </a:r>
            <a:r>
              <a:rPr kumimoji="1" lang="zh-TW" altLang="en-US" dirty="0">
                <a:sym typeface="Wingdings"/>
              </a:rPr>
              <a:t>）</a:t>
            </a:r>
            <a:r>
              <a:rPr kumimoji="1" lang="en-US" altLang="zh-TW" dirty="0">
                <a:sym typeface="Wingdings"/>
              </a:rPr>
              <a:t>vs. </a:t>
            </a:r>
            <a:r>
              <a:rPr kumimoji="1" lang="zh-TW" altLang="en-US" dirty="0">
                <a:sym typeface="Wingdings"/>
              </a:rPr>
              <a:t>「一部份」</a:t>
            </a:r>
            <a:br>
              <a:rPr kumimoji="1" lang="en-US" altLang="zh-TW" dirty="0">
                <a:sym typeface="Wingdings"/>
              </a:rPr>
            </a:br>
            <a:r>
              <a:rPr kumimoji="1" lang="en-US" altLang="zh-TW" dirty="0">
                <a:sym typeface="Wingdings"/>
              </a:rPr>
              <a:t></a:t>
            </a:r>
            <a:r>
              <a:rPr kumimoji="1" lang="zh-TW" altLang="en-US" dirty="0">
                <a:sym typeface="Wingdings"/>
              </a:rPr>
              <a:t>「相通」（</a:t>
            </a:r>
            <a:r>
              <a:rPr kumimoji="1" lang="en-US" altLang="zh-TW" i="1" dirty="0" err="1">
                <a:sym typeface="Wingdings"/>
              </a:rPr>
              <a:t>communicatio</a:t>
            </a:r>
            <a:r>
              <a:rPr kumimoji="1" lang="zh-TW" altLang="en-US" dirty="0">
                <a:sym typeface="Wingdings"/>
              </a:rPr>
              <a:t>）</a:t>
            </a:r>
            <a:br>
              <a:rPr kumimoji="1" lang="en-US" altLang="zh-TW" dirty="0">
                <a:sym typeface="Wingdings"/>
              </a:rPr>
            </a:br>
            <a:r>
              <a:rPr kumimoji="1" lang="en-US" altLang="zh-TW" dirty="0">
                <a:sym typeface="Wingdings"/>
              </a:rPr>
              <a:t></a:t>
            </a:r>
            <a:r>
              <a:rPr kumimoji="1" lang="zh-TW" altLang="en-US" dirty="0">
                <a:sym typeface="Wingdings"/>
              </a:rPr>
              <a:t>不可磨滅的區別（</a:t>
            </a:r>
            <a:r>
              <a:rPr kumimoji="1" lang="en-US" altLang="zh-TW" dirty="0">
                <a:sym typeface="Wingdings"/>
              </a:rPr>
              <a:t>abiding distinction</a:t>
            </a:r>
            <a:r>
              <a:rPr kumimoji="1" lang="zh-TW" altLang="en-US" dirty="0">
                <a:sym typeface="Wingdings"/>
              </a:rPr>
              <a:t>）</a:t>
            </a:r>
            <a:br>
              <a:rPr kumimoji="1" lang="en-US" altLang="zh-TW" dirty="0">
                <a:sym typeface="Wingdings"/>
              </a:rPr>
            </a:br>
            <a:r>
              <a:rPr kumimoji="1" lang="en-US" altLang="zh-TW" dirty="0">
                <a:sym typeface="Wingdings"/>
              </a:rPr>
              <a:t></a:t>
            </a:r>
            <a:r>
              <a:rPr kumimoji="1" lang="en-US" altLang="zh-TW" i="1" dirty="0" err="1">
                <a:sym typeface="Wingdings"/>
              </a:rPr>
              <a:t>assumptio</a:t>
            </a:r>
            <a:r>
              <a:rPr kumimoji="1" lang="zh-TW" altLang="en-US" dirty="0">
                <a:sym typeface="Wingdings"/>
              </a:rPr>
              <a:t>：</a:t>
            </a:r>
            <a:r>
              <a:rPr kumimoji="1" lang="en-US" altLang="zh-TW" i="1" dirty="0">
                <a:sym typeface="Wingdings"/>
              </a:rPr>
              <a:t>kenosis </a:t>
            </a:r>
            <a:r>
              <a:rPr kumimoji="1" lang="en-US" altLang="zh-TW" dirty="0">
                <a:sym typeface="Wingdings"/>
              </a:rPr>
              <a:t>by addition </a:t>
            </a:r>
            <a:r>
              <a:rPr kumimoji="1" lang="zh-TW" altLang="en-US" dirty="0">
                <a:sym typeface="Wingdings"/>
              </a:rPr>
              <a:t>（腓二</a:t>
            </a:r>
            <a:r>
              <a:rPr kumimoji="1" lang="en-US" altLang="zh-TW" dirty="0">
                <a:sym typeface="Wingdings"/>
              </a:rPr>
              <a:t>7『</a:t>
            </a:r>
            <a:r>
              <a:rPr kumimoji="1" lang="zh-TW" altLang="en-US" dirty="0">
                <a:sym typeface="Wingdings"/>
              </a:rPr>
              <a:t>虛己</a:t>
            </a:r>
            <a:r>
              <a:rPr kumimoji="1" lang="en-US" altLang="zh-TW" dirty="0">
                <a:sym typeface="Wingdings"/>
              </a:rPr>
              <a:t>』</a:t>
            </a:r>
            <a:r>
              <a:rPr kumimoji="1" lang="zh-TW" altLang="en-US" dirty="0">
                <a:sym typeface="Wingdings"/>
              </a:rPr>
              <a:t>的問題）</a:t>
            </a:r>
            <a:endParaRPr kumimoji="1" lang="zh-TW" altLang="en-US" dirty="0"/>
          </a:p>
        </p:txBody>
      </p:sp>
    </p:spTree>
    <p:extLst>
      <p:ext uri="{BB962C8B-B14F-4D97-AF65-F5344CB8AC3E}">
        <p14:creationId xmlns:p14="http://schemas.microsoft.com/office/powerpoint/2010/main" val="233116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基督人性受造與否？</a:t>
            </a:r>
            <a:br>
              <a:rPr kumimoji="1" lang="en-US" altLang="zh-TW" dirty="0"/>
            </a:br>
            <a:r>
              <a:rPr kumimoji="1" lang="en-US" altLang="zh-TW" dirty="0"/>
              <a:t>『</a:t>
            </a:r>
            <a:r>
              <a:rPr kumimoji="1" lang="zh-TW" altLang="en-US" dirty="0"/>
              <a:t>虛己</a:t>
            </a:r>
            <a:r>
              <a:rPr kumimoji="1" lang="en-US" altLang="zh-TW" dirty="0"/>
              <a:t>』</a:t>
            </a:r>
            <a:r>
              <a:rPr kumimoji="1" lang="zh-TW" altLang="en-US" dirty="0"/>
              <a:t>的問題</a:t>
            </a:r>
          </a:p>
        </p:txBody>
      </p:sp>
      <p:sp>
        <p:nvSpPr>
          <p:cNvPr id="3" name="內容版面配置區 2"/>
          <p:cNvSpPr>
            <a:spLocks noGrp="1"/>
          </p:cNvSpPr>
          <p:nvPr>
            <p:ph idx="1"/>
          </p:nvPr>
        </p:nvSpPr>
        <p:spPr/>
        <p:txBody>
          <a:bodyPr>
            <a:normAutofit fontScale="85000" lnSpcReduction="20000"/>
          </a:bodyPr>
          <a:lstStyle/>
          <a:p>
            <a:r>
              <a:rPr kumimoji="1" lang="zh-TW" altLang="en-US" dirty="0"/>
              <a:t>區利羅（</a:t>
            </a:r>
            <a:r>
              <a:rPr kumimoji="1" lang="en-US" altLang="zh-TW" dirty="0"/>
              <a:t>Cyril of Alexandria</a:t>
            </a:r>
            <a:r>
              <a:rPr kumimoji="1" lang="zh-TW" altLang="en-US" dirty="0"/>
              <a:t>）：</a:t>
            </a:r>
            <a:br>
              <a:rPr kumimoji="1" lang="en-US" altLang="zh-TW" dirty="0"/>
            </a:br>
            <a:br>
              <a:rPr kumimoji="1" lang="en-US" altLang="zh-TW" dirty="0"/>
            </a:br>
            <a:r>
              <a:rPr kumimoji="1" lang="en-US" altLang="zh-TW" i="1" dirty="0"/>
              <a:t>Kenosis</a:t>
            </a:r>
            <a:r>
              <a:rPr kumimoji="1" lang="en-US" altLang="zh-TW" dirty="0"/>
              <a:t> by addition: “We must not think that he who descended into the limitation of manhood for our sake lost his inherent radiance and that transcendence that comes from his nature. No, he had this divine fullness even in the emptiness of our condition, and he enjoyed the highest eminence in humility, and held what belongs to him by nature (that is, to be worshipped by all) as a gift because of his humanity”</a:t>
            </a:r>
            <a:br>
              <a:rPr kumimoji="1" lang="en-US" altLang="zh-TW" dirty="0"/>
            </a:br>
            <a:br>
              <a:rPr kumimoji="1" lang="en-US" altLang="zh-TW" dirty="0"/>
            </a:br>
            <a:r>
              <a:rPr kumimoji="1" lang="en-US" altLang="zh-TW" dirty="0"/>
              <a:t>“In this way we will not introduce any new or recent god among angels and men, one that holds the glory of the Godhead not essentially within his own being, but as something added on from outside, and as if only by the will of God the Father”</a:t>
            </a:r>
            <a:br>
              <a:rPr kumimoji="1" lang="en-US" altLang="zh-TW" dirty="0"/>
            </a:br>
            <a:br>
              <a:rPr kumimoji="1" lang="en-US" altLang="zh-TW" dirty="0"/>
            </a:br>
            <a:r>
              <a:rPr kumimoji="1" lang="en-US" altLang="zh-TW" dirty="0"/>
              <a:t>(</a:t>
            </a:r>
            <a:r>
              <a:rPr kumimoji="1" lang="en-US" altLang="zh-TW" i="1" dirty="0"/>
              <a:t>On the Unity of Christ</a:t>
            </a:r>
            <a:r>
              <a:rPr kumimoji="1" lang="en-US" altLang="zh-TW" dirty="0"/>
              <a:t>, 122-23)</a:t>
            </a:r>
            <a:endParaRPr kumimoji="1" lang="zh-TW" altLang="en-US" dirty="0"/>
          </a:p>
        </p:txBody>
      </p:sp>
    </p:spTree>
    <p:extLst>
      <p:ext uri="{BB962C8B-B14F-4D97-AF65-F5344CB8AC3E}">
        <p14:creationId xmlns:p14="http://schemas.microsoft.com/office/powerpoint/2010/main" val="2521499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「道成肉身」：</a:t>
            </a:r>
            <a:br>
              <a:rPr kumimoji="1" lang="en-US" altLang="zh-TW" dirty="0"/>
            </a:br>
            <a:r>
              <a:rPr kumimoji="1" lang="zh-TW" altLang="en-US" dirty="0"/>
              <a:t>正統教父的理解</a:t>
            </a:r>
          </a:p>
        </p:txBody>
      </p:sp>
      <p:sp>
        <p:nvSpPr>
          <p:cNvPr id="3" name="內容版面配置區 2"/>
          <p:cNvSpPr>
            <a:spLocks noGrp="1"/>
          </p:cNvSpPr>
          <p:nvPr>
            <p:ph idx="1"/>
          </p:nvPr>
        </p:nvSpPr>
        <p:spPr/>
        <p:txBody>
          <a:bodyPr>
            <a:normAutofit fontScale="85000" lnSpcReduction="10000"/>
          </a:bodyPr>
          <a:lstStyle/>
          <a:p>
            <a:r>
              <a:rPr lang="el-GR" altLang="zh-TW" dirty="0"/>
              <a:t>Καὶ ὁ λόγος σὰρξ </a:t>
            </a:r>
            <a:r>
              <a:rPr lang="el-GR" altLang="zh-TW" u="sng" dirty="0"/>
              <a:t>ἐγένετο</a:t>
            </a:r>
            <a:r>
              <a:rPr lang="en-US" altLang="zh-TW" u="sng" dirty="0"/>
              <a:t> </a:t>
            </a:r>
            <a:r>
              <a:rPr lang="zh-TW" altLang="en-US" dirty="0"/>
              <a:t>（約 </a:t>
            </a:r>
            <a:r>
              <a:rPr lang="en-US" altLang="zh-TW" dirty="0"/>
              <a:t>1</a:t>
            </a:r>
            <a:r>
              <a:rPr lang="zh-TW" altLang="en-US" dirty="0"/>
              <a:t>：</a:t>
            </a:r>
            <a:r>
              <a:rPr lang="en-US" altLang="zh-TW" dirty="0"/>
              <a:t>14</a:t>
            </a:r>
            <a:r>
              <a:rPr lang="zh-TW" altLang="en-US" dirty="0"/>
              <a:t>）</a:t>
            </a:r>
            <a:br>
              <a:rPr lang="en-US" altLang="zh-TW" dirty="0"/>
            </a:br>
            <a:r>
              <a:rPr lang="en-US" altLang="zh-TW" dirty="0">
                <a:sym typeface="Wingdings"/>
              </a:rPr>
              <a:t></a:t>
            </a:r>
            <a:r>
              <a:rPr lang="en-US" altLang="zh-TW" i="1" dirty="0" err="1"/>
              <a:t>sarx</a:t>
            </a:r>
            <a:r>
              <a:rPr lang="zh-TW" altLang="zh-TW" dirty="0"/>
              <a:t>（</a:t>
            </a:r>
            <a:r>
              <a:rPr lang="en-US" altLang="zh-TW" dirty="0"/>
              <a:t>Strong Number G4561</a:t>
            </a:r>
            <a:r>
              <a:rPr lang="zh-TW" altLang="zh-TW" dirty="0"/>
              <a:t>）</a:t>
            </a:r>
            <a:r>
              <a:rPr lang="en-US" altLang="zh-TW" dirty="0"/>
              <a:t> vs. </a:t>
            </a:r>
            <a:r>
              <a:rPr lang="en-US" altLang="zh-TW" i="1" dirty="0"/>
              <a:t>soma</a:t>
            </a:r>
            <a:r>
              <a:rPr lang="zh-TW" altLang="zh-TW" dirty="0"/>
              <a:t>（</a:t>
            </a:r>
            <a:r>
              <a:rPr lang="en-US" altLang="zh-TW" dirty="0"/>
              <a:t>Strong Number G4983</a:t>
            </a:r>
            <a:r>
              <a:rPr lang="zh-TW" altLang="zh-TW" dirty="0"/>
              <a:t>）</a:t>
            </a:r>
            <a:r>
              <a:rPr lang="en-US" altLang="zh-TW" dirty="0"/>
              <a:t> </a:t>
            </a:r>
            <a:r>
              <a:rPr lang="zh-TW" altLang="en-US" dirty="0"/>
              <a:t>：亞他拿修（</a:t>
            </a:r>
            <a:r>
              <a:rPr lang="en-US" altLang="zh-TW" dirty="0"/>
              <a:t>Athanasius</a:t>
            </a:r>
            <a:r>
              <a:rPr lang="zh-TW" altLang="en-US" dirty="0"/>
              <a:t>）謂「道成肉身」</a:t>
            </a:r>
            <a:r>
              <a:rPr lang="en-US" altLang="zh-TW" dirty="0"/>
              <a:t>= </a:t>
            </a:r>
            <a:r>
              <a:rPr lang="zh-TW" altLang="en-US" dirty="0"/>
              <a:t>「道成為人」（許多華人信徒認為，</a:t>
            </a:r>
            <a:r>
              <a:rPr lang="en-US" altLang="zh-TW" dirty="0"/>
              <a:t>『</a:t>
            </a:r>
            <a:r>
              <a:rPr lang="zh-TW" altLang="en-US" dirty="0"/>
              <a:t>道成肉身</a:t>
            </a:r>
            <a:r>
              <a:rPr lang="en-US" altLang="zh-TW" dirty="0"/>
              <a:t>』</a:t>
            </a:r>
            <a:r>
              <a:rPr lang="zh-TW" altLang="en-US" dirty="0"/>
              <a:t>是指基督非受造的人性取了物質身體，進入這世界）</a:t>
            </a:r>
            <a:br>
              <a:rPr lang="en-US" altLang="zh-TW" dirty="0"/>
            </a:br>
            <a:br>
              <a:rPr lang="en-US" altLang="zh-TW" dirty="0"/>
            </a:br>
            <a:r>
              <a:rPr lang="en-US" altLang="zh-TW" dirty="0">
                <a:sym typeface="Wingdings"/>
              </a:rPr>
              <a:t></a:t>
            </a:r>
            <a:r>
              <a:rPr lang="en-US" altLang="zh-TW" i="1" dirty="0" err="1">
                <a:sym typeface="Wingdings"/>
              </a:rPr>
              <a:t>egeneto</a:t>
            </a:r>
            <a:r>
              <a:rPr lang="zh-TW" altLang="en-US" dirty="0">
                <a:sym typeface="Wingdings"/>
              </a:rPr>
              <a:t>：生成的</a:t>
            </a:r>
            <a:r>
              <a:rPr lang="en-US" altLang="zh-TW" dirty="0">
                <a:sym typeface="Wingdings"/>
              </a:rPr>
              <a:t> = </a:t>
            </a:r>
            <a:r>
              <a:rPr lang="zh-TW" altLang="en-US" dirty="0">
                <a:sym typeface="Wingdings"/>
              </a:rPr>
              <a:t>從沒有（不是）變成有（是）</a:t>
            </a:r>
            <a:r>
              <a:rPr lang="en-US" altLang="zh-TW" dirty="0">
                <a:sym typeface="Wingdings"/>
              </a:rPr>
              <a:t> =</a:t>
            </a:r>
            <a:r>
              <a:rPr lang="zh-TW" altLang="en-US" dirty="0">
                <a:sym typeface="Wingdings"/>
              </a:rPr>
              <a:t> 受造</a:t>
            </a:r>
            <a:br>
              <a:rPr lang="en-US" altLang="zh-TW" dirty="0">
                <a:sym typeface="Wingdings"/>
              </a:rPr>
            </a:b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πάντα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δι</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αὐτοῦ</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sng" strike="noStrike" dirty="0" err="1">
                <a:solidFill>
                  <a:srgbClr val="000000"/>
                </a:solidFill>
                <a:effectLst/>
                <a:latin typeface="Times New Roman" panose="02020603050405020304" pitchFamily="18" charset="0"/>
                <a:cs typeface="Times New Roman" panose="02020603050405020304" pitchFamily="18" charset="0"/>
              </a:rPr>
              <a:t>ἐγένετο</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καὶ</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χωρὶς</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αὐτοῦ</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sng" strike="noStrike" dirty="0" err="1">
                <a:solidFill>
                  <a:srgbClr val="000000"/>
                </a:solidFill>
                <a:effectLst/>
                <a:latin typeface="Times New Roman" panose="02020603050405020304" pitchFamily="18" charset="0"/>
                <a:cs typeface="Times New Roman" panose="02020603050405020304" pitchFamily="18" charset="0"/>
              </a:rPr>
              <a:t>ἐγένετο</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οὐδὲ</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ἕν</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none" strike="noStrike" dirty="0" err="1">
                <a:solidFill>
                  <a:srgbClr val="000000"/>
                </a:solidFill>
                <a:effectLst/>
                <a:latin typeface="Times New Roman" panose="02020603050405020304" pitchFamily="18" charset="0"/>
                <a:cs typeface="Times New Roman" panose="02020603050405020304" pitchFamily="18" charset="0"/>
              </a:rPr>
              <a:t>ὃ</a:t>
            </a:r>
            <a:r>
              <a:rPr lang="el-GR" altLang="zh-TW" b="0" i="0" u="none" strike="noStrike" dirty="0">
                <a:solidFill>
                  <a:srgbClr val="000000"/>
                </a:solidFill>
                <a:effectLst/>
                <a:latin typeface="Times New Roman" panose="02020603050405020304" pitchFamily="18" charset="0"/>
                <a:cs typeface="Times New Roman" panose="02020603050405020304" pitchFamily="18" charset="0"/>
              </a:rPr>
              <a:t> </a:t>
            </a:r>
            <a:r>
              <a:rPr lang="el-GR" altLang="zh-TW" b="0" i="0" u="sng" strike="noStrike" dirty="0" err="1">
                <a:solidFill>
                  <a:srgbClr val="000000"/>
                </a:solidFill>
                <a:effectLst/>
                <a:latin typeface="Times New Roman" panose="02020603050405020304" pitchFamily="18" charset="0"/>
                <a:cs typeface="Times New Roman" panose="02020603050405020304" pitchFamily="18" charset="0"/>
              </a:rPr>
              <a:t>γέγονεν</a:t>
            </a:r>
            <a:r>
              <a:rPr lang="zh-TW" altLang="en-US" dirty="0"/>
              <a:t>（約</a:t>
            </a:r>
            <a:r>
              <a:rPr lang="en-US" altLang="zh-TW" dirty="0"/>
              <a:t> 1</a:t>
            </a:r>
            <a:r>
              <a:rPr lang="zh-TW" altLang="en-US" dirty="0"/>
              <a:t>：</a:t>
            </a:r>
            <a:r>
              <a:rPr lang="en-US" altLang="zh-TW" dirty="0"/>
              <a:t>3</a:t>
            </a:r>
            <a:r>
              <a:rPr lang="zh-TW" altLang="en-US" dirty="0"/>
              <a:t>）</a:t>
            </a:r>
            <a:endParaRPr lang="en-US" altLang="zh-TW" dirty="0">
              <a:latin typeface="Times New Roman" panose="02020603050405020304" pitchFamily="18" charset="0"/>
              <a:cs typeface="Times New Roman" panose="02020603050405020304" pitchFamily="18" charset="0"/>
              <a:sym typeface="Wingdings"/>
            </a:endParaRPr>
          </a:p>
          <a:p>
            <a:r>
              <a:rPr lang="zh-TW" altLang="en-US" dirty="0">
                <a:sym typeface="Wingdings"/>
              </a:rPr>
              <a:t>但道如何「變成」人呢？亞他拿修：</a:t>
            </a:r>
            <a:r>
              <a:rPr lang="zh-TW" altLang="zh-TW" dirty="0"/>
              <a:t>「</a:t>
            </a:r>
            <a:r>
              <a:rPr lang="en-US" altLang="zh-TW" i="1" dirty="0"/>
              <a:t>Logos</a:t>
            </a:r>
            <a:r>
              <a:rPr lang="zh-TW" altLang="zh-TW" dirty="0"/>
              <a:t>乃是</a:t>
            </a:r>
            <a:r>
              <a:rPr lang="zh-TW" altLang="zh-TW" i="1" dirty="0"/>
              <a:t>成為</a:t>
            </a:r>
            <a:r>
              <a:rPr lang="zh-TW" altLang="zh-TW" dirty="0"/>
              <a:t>人，而非</a:t>
            </a:r>
            <a:r>
              <a:rPr lang="zh-TW" altLang="zh-TW" i="1" dirty="0"/>
              <a:t>進入</a:t>
            </a:r>
            <a:r>
              <a:rPr lang="zh-TW" altLang="zh-TW" dirty="0"/>
              <a:t>人。」</a:t>
            </a:r>
            <a:r>
              <a:rPr lang="zh-TW" altLang="en-US" dirty="0"/>
              <a:t>（迦克敦正統的</a:t>
            </a:r>
            <a:r>
              <a:rPr lang="en-US" altLang="zh-TW" i="1" dirty="0" err="1"/>
              <a:t>enhypostasia</a:t>
            </a:r>
            <a:r>
              <a:rPr lang="zh-TW" altLang="en-US" dirty="0"/>
              <a:t>）</a:t>
            </a:r>
            <a:r>
              <a:rPr lang="en-US" altLang="zh-TW" dirty="0"/>
              <a:t> </a:t>
            </a:r>
            <a:r>
              <a:rPr lang="en-US" altLang="zh-TW" dirty="0">
                <a:sym typeface="Wingdings"/>
              </a:rPr>
              <a:t></a:t>
            </a:r>
            <a:r>
              <a:rPr lang="zh-TW" altLang="en-US" dirty="0">
                <a:sym typeface="Wingdings"/>
              </a:rPr>
              <a:t>「聖子造了基督的人性」</a:t>
            </a:r>
            <a:br>
              <a:rPr lang="en-US" altLang="zh-TW" dirty="0">
                <a:sym typeface="Wingdings"/>
              </a:rPr>
            </a:br>
            <a:endParaRPr kumimoji="1" lang="zh-TW" altLang="en-US" dirty="0"/>
          </a:p>
        </p:txBody>
      </p:sp>
    </p:spTree>
    <p:extLst>
      <p:ext uri="{BB962C8B-B14F-4D97-AF65-F5344CB8AC3E}">
        <p14:creationId xmlns:p14="http://schemas.microsoft.com/office/powerpoint/2010/main" val="1124889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神學的基本態度</a:t>
            </a:r>
          </a:p>
        </p:txBody>
      </p:sp>
      <p:sp>
        <p:nvSpPr>
          <p:cNvPr id="3" name="內容版面配置區 2"/>
          <p:cNvSpPr>
            <a:spLocks noGrp="1"/>
          </p:cNvSpPr>
          <p:nvPr>
            <p:ph idx="1"/>
          </p:nvPr>
        </p:nvSpPr>
        <p:spPr>
          <a:xfrm>
            <a:off x="584329" y="1905000"/>
            <a:ext cx="8001000" cy="4114800"/>
          </a:xfrm>
        </p:spPr>
        <p:txBody>
          <a:bodyPr/>
          <a:lstStyle/>
          <a:p>
            <a:r>
              <a:rPr kumimoji="1" lang="zh-TW" altLang="en-US" dirty="0">
                <a:sym typeface="Wingdings"/>
              </a:rPr>
              <a:t>例：「我與父原為一」（約十</a:t>
            </a:r>
            <a:r>
              <a:rPr kumimoji="1" lang="en-US" altLang="zh-TW" dirty="0">
                <a:sym typeface="Wingdings"/>
              </a:rPr>
              <a:t>30</a:t>
            </a:r>
            <a:r>
              <a:rPr kumimoji="1" lang="zh-TW" altLang="en-US" dirty="0">
                <a:sym typeface="Wingdings"/>
              </a:rPr>
              <a:t>）</a:t>
            </a:r>
            <a:br>
              <a:rPr kumimoji="1" lang="en-US" altLang="zh-TW" dirty="0">
                <a:sym typeface="Wingdings"/>
              </a:rPr>
            </a:br>
            <a:br>
              <a:rPr kumimoji="1" lang="en-US" altLang="zh-TW" dirty="0">
                <a:sym typeface="Wingdings"/>
              </a:rPr>
            </a:br>
            <a:r>
              <a:rPr kumimoji="1" lang="en-US" altLang="zh-TW" dirty="0">
                <a:sym typeface="Wingdings"/>
              </a:rPr>
              <a:t></a:t>
            </a:r>
            <a:r>
              <a:rPr kumimoji="1" lang="zh-TW" altLang="en-US" dirty="0">
                <a:sym typeface="Wingdings"/>
              </a:rPr>
              <a:t>型態論（</a:t>
            </a:r>
            <a:r>
              <a:rPr kumimoji="1" lang="en-US" altLang="zh-TW" dirty="0">
                <a:sym typeface="Wingdings"/>
              </a:rPr>
              <a:t>modalism</a:t>
            </a:r>
            <a:r>
              <a:rPr kumimoji="1" lang="zh-TW" altLang="en-US" dirty="0">
                <a:sym typeface="Wingdings"/>
              </a:rPr>
              <a:t>）？</a:t>
            </a:r>
            <a:br>
              <a:rPr kumimoji="1" lang="en-US" altLang="zh-TW" dirty="0">
                <a:sym typeface="Wingdings"/>
              </a:rPr>
            </a:br>
            <a:br>
              <a:rPr kumimoji="1" lang="en-US" altLang="zh-TW" dirty="0">
                <a:sym typeface="Wingdings"/>
              </a:rPr>
            </a:br>
            <a:r>
              <a:rPr kumimoji="1" lang="en-US" altLang="zh-TW" dirty="0">
                <a:sym typeface="Wingdings"/>
              </a:rPr>
              <a:t></a:t>
            </a:r>
            <a:r>
              <a:rPr kumimoji="1" lang="zh-TW" altLang="en-US" dirty="0">
                <a:sym typeface="Wingdings"/>
              </a:rPr>
              <a:t>「我不在乎大公會議怎麼說，我只在乎聖經怎麼說！」：</a:t>
            </a:r>
            <a:r>
              <a:rPr kumimoji="1" lang="zh-TW" altLang="en-US" dirty="0"/>
              <a:t>信徒皆祭司</a:t>
            </a:r>
            <a:r>
              <a:rPr kumimoji="1" lang="en-US" altLang="zh-TW" dirty="0"/>
              <a:t> &amp; </a:t>
            </a:r>
            <a:r>
              <a:rPr kumimoji="1" lang="zh-TW" altLang="en-US" dirty="0"/>
              <a:t>大公教會正統的錯誤對立</a:t>
            </a:r>
            <a:br>
              <a:rPr kumimoji="1" lang="en-US" altLang="zh-TW" dirty="0"/>
            </a:br>
            <a:br>
              <a:rPr kumimoji="1" lang="en-US" altLang="zh-TW" dirty="0"/>
            </a:br>
            <a:r>
              <a:rPr kumimoji="1" lang="en-US" altLang="zh-TW" dirty="0">
                <a:sym typeface="Wingdings"/>
              </a:rPr>
              <a:t></a:t>
            </a:r>
            <a:r>
              <a:rPr lang="el-GR" altLang="zh-TW" b="1" dirty="0"/>
              <a:t> </a:t>
            </a:r>
            <a:r>
              <a:rPr lang="el-GR" altLang="zh-TW" dirty="0"/>
              <a:t>ἐγὼ καὶ ὁ πατὴρ ἕν ἐσμεν</a:t>
            </a:r>
            <a:r>
              <a:rPr lang="zh-TW" altLang="en-US" dirty="0"/>
              <a:t>（現在主動直說語氣第一人稱複數）</a:t>
            </a:r>
            <a:r>
              <a:rPr kumimoji="1" lang="zh-TW" altLang="en-US" dirty="0">
                <a:sym typeface="Wingdings"/>
              </a:rPr>
              <a:t>：學術與信仰的錯誤對立</a:t>
            </a:r>
            <a:endParaRPr kumimoji="1" lang="zh-TW" altLang="en-US" dirty="0"/>
          </a:p>
        </p:txBody>
      </p:sp>
    </p:spTree>
    <p:extLst>
      <p:ext uri="{BB962C8B-B14F-4D97-AF65-F5344CB8AC3E}">
        <p14:creationId xmlns:p14="http://schemas.microsoft.com/office/powerpoint/2010/main" val="277335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崇拜受造物？</a:t>
            </a:r>
          </a:p>
        </p:txBody>
      </p:sp>
      <p:sp>
        <p:nvSpPr>
          <p:cNvPr id="3" name="內容版面配置區 2"/>
          <p:cNvSpPr>
            <a:spLocks noGrp="1"/>
          </p:cNvSpPr>
          <p:nvPr>
            <p:ph idx="1"/>
          </p:nvPr>
        </p:nvSpPr>
        <p:spPr/>
        <p:txBody>
          <a:bodyPr/>
          <a:lstStyle/>
          <a:p>
            <a:r>
              <a:rPr kumimoji="1" lang="zh-TW" altLang="en-US" dirty="0"/>
              <a:t>辯：</a:t>
            </a:r>
            <a:r>
              <a:rPr lang="zh-TW" altLang="zh-TW" dirty="0"/>
              <a:t>根據聖經教導，我們不能敬拜受造物，而耶穌基督是當受敬拜的，因此祂的人性就不是受造的</a:t>
            </a:r>
            <a:r>
              <a:rPr lang="en-US" altLang="zh-TW" dirty="0"/>
              <a:t> </a:t>
            </a:r>
          </a:p>
          <a:p>
            <a:r>
              <a:rPr kumimoji="1" lang="zh-TW" altLang="en-US" dirty="0"/>
              <a:t>異端亞波里拿留（</a:t>
            </a:r>
            <a:r>
              <a:rPr kumimoji="1" lang="en-US" altLang="zh-TW" dirty="0" err="1"/>
              <a:t>Apollinaris</a:t>
            </a:r>
            <a:r>
              <a:rPr kumimoji="1" lang="zh-TW" altLang="en-US" dirty="0"/>
              <a:t>）：</a:t>
            </a:r>
            <a:r>
              <a:rPr lang="zh-TW" altLang="zh-TW" dirty="0"/>
              <a:t>基督的人性，只有物質的身體，沒有理性的靈魂；基督的位格，只有神的意志，沒有人的意志。原因之</a:t>
            </a:r>
            <a:r>
              <a:rPr lang="zh-TW" altLang="en-US" dirty="0"/>
              <a:t>一：</a:t>
            </a:r>
            <a:r>
              <a:rPr lang="zh-TW" altLang="zh-TW" dirty="0"/>
              <a:t>如果基督有受造的靈魂，那麼我們在敬拜基督的時候，就是在敬拜受造物。</a:t>
            </a:r>
            <a:r>
              <a:rPr lang="en-US" altLang="zh-TW" dirty="0"/>
              <a:t> </a:t>
            </a:r>
            <a:endParaRPr kumimoji="1" lang="zh-TW" altLang="en-US" dirty="0"/>
          </a:p>
        </p:txBody>
      </p:sp>
    </p:spTree>
    <p:extLst>
      <p:ext uri="{BB962C8B-B14F-4D97-AF65-F5344CB8AC3E}">
        <p14:creationId xmlns:p14="http://schemas.microsoft.com/office/powerpoint/2010/main" val="2405833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崇拜受造物？</a:t>
            </a:r>
          </a:p>
        </p:txBody>
      </p:sp>
      <p:sp>
        <p:nvSpPr>
          <p:cNvPr id="3" name="內容版面配置區 2"/>
          <p:cNvSpPr>
            <a:spLocks noGrp="1"/>
          </p:cNvSpPr>
          <p:nvPr>
            <p:ph idx="1"/>
          </p:nvPr>
        </p:nvSpPr>
        <p:spPr/>
        <p:txBody>
          <a:bodyPr/>
          <a:lstStyle/>
          <a:p>
            <a:r>
              <a:rPr lang="en-US" altLang="zh-TW" dirty="0"/>
              <a:t>Gregory of Nyssa</a:t>
            </a:r>
            <a:r>
              <a:rPr lang="zh-TW" altLang="zh-TW" dirty="0"/>
              <a:t>：耶穌是以受造者還是造物主的身份獻祭？誠然，受造物不可以受敬拜，但難道造物主就可成為敬拜者？如果基督是以造物主的身份敬拜父，豈不等於祂是一位次等的神？</a:t>
            </a:r>
            <a:r>
              <a:rPr lang="en-US" altLang="zh-TW" dirty="0"/>
              <a:t> </a:t>
            </a:r>
          </a:p>
          <a:p>
            <a:r>
              <a:rPr kumimoji="1" lang="zh-TW" altLang="en-US" dirty="0"/>
              <a:t>區利羅、亞他拿修：</a:t>
            </a:r>
            <a:r>
              <a:rPr lang="zh-TW" altLang="zh-TW" dirty="0"/>
              <a:t>「神在基督裡的雙向行動」</a:t>
            </a:r>
            <a:r>
              <a:rPr lang="en-US" altLang="zh-TW" dirty="0"/>
              <a:t> </a:t>
            </a:r>
            <a:r>
              <a:rPr lang="zh-TW" altLang="en-US" dirty="0"/>
              <a:t>、「在敬拜中與基督聯合」、「以基督的心為心」</a:t>
            </a:r>
            <a:r>
              <a:rPr lang="en-US" altLang="zh-TW" dirty="0"/>
              <a:t>=</a:t>
            </a:r>
            <a:r>
              <a:rPr lang="zh-TW" altLang="en-US" dirty="0"/>
              <a:t>「與基督受造的意念聯合」</a:t>
            </a:r>
            <a:endParaRPr kumimoji="1" lang="zh-TW" altLang="en-US" dirty="0"/>
          </a:p>
        </p:txBody>
      </p:sp>
    </p:spTree>
    <p:extLst>
      <p:ext uri="{BB962C8B-B14F-4D97-AF65-F5344CB8AC3E}">
        <p14:creationId xmlns:p14="http://schemas.microsoft.com/office/powerpoint/2010/main" val="308873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神學的基本態度</a:t>
            </a:r>
          </a:p>
        </p:txBody>
      </p:sp>
      <p:sp>
        <p:nvSpPr>
          <p:cNvPr id="3" name="內容版面配置區 2"/>
          <p:cNvSpPr>
            <a:spLocks noGrp="1"/>
          </p:cNvSpPr>
          <p:nvPr>
            <p:ph idx="1"/>
          </p:nvPr>
        </p:nvSpPr>
        <p:spPr/>
        <p:txBody>
          <a:bodyPr/>
          <a:lstStyle/>
          <a:p>
            <a:r>
              <a:rPr kumimoji="1" lang="zh-TW" altLang="en-US" dirty="0"/>
              <a:t>大公教會正統：教會是真理的柱石和根基（提前三</a:t>
            </a:r>
            <a:r>
              <a:rPr kumimoji="1" lang="en-US" altLang="zh-TW" dirty="0"/>
              <a:t>15</a:t>
            </a:r>
            <a:r>
              <a:rPr kumimoji="1" lang="zh-TW" altLang="en-US" dirty="0"/>
              <a:t>）</a:t>
            </a:r>
            <a:br>
              <a:rPr kumimoji="1" lang="en-US" altLang="zh-TW" dirty="0"/>
            </a:br>
            <a:br>
              <a:rPr kumimoji="1" lang="en-US" altLang="zh-TW" dirty="0"/>
            </a:br>
            <a:r>
              <a:rPr kumimoji="1" lang="en-US" altLang="zh-TW" dirty="0">
                <a:sym typeface="Wingdings"/>
              </a:rPr>
              <a:t></a:t>
            </a:r>
            <a:r>
              <a:rPr kumimoji="1" lang="zh-TW" altLang="en-US" dirty="0">
                <a:sym typeface="Wingdings"/>
              </a:rPr>
              <a:t>你的解經偏離教會正統時，有沒有可能你是對的，大公教會是錯的？</a:t>
            </a:r>
            <a:br>
              <a:rPr kumimoji="1" lang="en-US" altLang="zh-TW" dirty="0">
                <a:sym typeface="Wingdings"/>
              </a:rPr>
            </a:br>
            <a:br>
              <a:rPr kumimoji="1" lang="en-US" altLang="zh-TW" dirty="0">
                <a:sym typeface="Wingdings"/>
              </a:rPr>
            </a:br>
            <a:r>
              <a:rPr kumimoji="1" lang="en-US" altLang="zh-TW" dirty="0">
                <a:sym typeface="Wingdings"/>
              </a:rPr>
              <a:t></a:t>
            </a:r>
            <a:r>
              <a:rPr kumimoji="1" lang="zh-TW" altLang="en-US" dirty="0">
                <a:sym typeface="Wingdings"/>
              </a:rPr>
              <a:t>你的解經偏離教會正統時，怎麼辦？</a:t>
            </a:r>
            <a:endParaRPr kumimoji="1" lang="zh-TW" altLang="en-US" dirty="0"/>
          </a:p>
        </p:txBody>
      </p:sp>
    </p:spTree>
    <p:extLst>
      <p:ext uri="{BB962C8B-B14F-4D97-AF65-F5344CB8AC3E}">
        <p14:creationId xmlns:p14="http://schemas.microsoft.com/office/powerpoint/2010/main" val="395722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神學的基本態度</a:t>
            </a:r>
          </a:p>
        </p:txBody>
      </p:sp>
      <p:sp>
        <p:nvSpPr>
          <p:cNvPr id="3" name="內容版面配置區 2"/>
          <p:cNvSpPr>
            <a:spLocks noGrp="1"/>
          </p:cNvSpPr>
          <p:nvPr>
            <p:ph idx="1"/>
          </p:nvPr>
        </p:nvSpPr>
        <p:spPr>
          <a:xfrm>
            <a:off x="571500" y="1904999"/>
            <a:ext cx="8001000" cy="4508841"/>
          </a:xfrm>
        </p:spPr>
        <p:txBody>
          <a:bodyPr/>
          <a:lstStyle/>
          <a:p>
            <a:r>
              <a:rPr kumimoji="1" lang="zh-TW" altLang="en-US" dirty="0"/>
              <a:t>華人教會流行誤區：「耶穌問：</a:t>
            </a:r>
            <a:r>
              <a:rPr kumimoji="1" lang="en-US" altLang="zh-TW" dirty="0"/>
              <a:t>『</a:t>
            </a:r>
            <a:r>
              <a:rPr kumimoji="1" lang="zh-TW" altLang="en-US" dirty="0"/>
              <a:t>你們說我是誰？</a:t>
            </a:r>
            <a:r>
              <a:rPr kumimoji="1" lang="en-US" altLang="zh-TW" dirty="0"/>
              <a:t>』</a:t>
            </a:r>
            <a:r>
              <a:rPr kumimoji="1" lang="zh-TW" altLang="en-US" dirty="0"/>
              <a:t>學者只會說</a:t>
            </a:r>
            <a:r>
              <a:rPr kumimoji="1" lang="en-US" altLang="zh-TW" dirty="0"/>
              <a:t>『</a:t>
            </a:r>
            <a:r>
              <a:rPr kumimoji="1" lang="zh-TW" altLang="en-US" dirty="0"/>
              <a:t>這個神學家說你是誰、那個神學家說你是誰</a:t>
            </a:r>
            <a:r>
              <a:rPr kumimoji="1" lang="en-US" altLang="zh-TW" dirty="0"/>
              <a:t>』</a:t>
            </a:r>
            <a:r>
              <a:rPr kumimoji="1" lang="zh-TW" altLang="en-US" dirty="0"/>
              <a:t>，耶穌不要聽這些。耶穌問：</a:t>
            </a:r>
            <a:r>
              <a:rPr kumimoji="1" lang="en-US" altLang="zh-TW" dirty="0"/>
              <a:t>『</a:t>
            </a:r>
            <a:r>
              <a:rPr kumimoji="1" lang="zh-TW" altLang="en-US" dirty="0"/>
              <a:t>你們說我是誰？</a:t>
            </a:r>
            <a:r>
              <a:rPr kumimoji="1" lang="en-US" altLang="zh-TW" dirty="0"/>
              <a:t>』</a:t>
            </a:r>
            <a:r>
              <a:rPr kumimoji="1" lang="zh-TW" altLang="en-US" dirty="0"/>
              <a:t>」（參太十六）</a:t>
            </a:r>
            <a:r>
              <a:rPr kumimoji="1" lang="en-US" altLang="zh-TW" dirty="0"/>
              <a:t> </a:t>
            </a:r>
            <a:br>
              <a:rPr kumimoji="1" lang="en-US" altLang="zh-TW" dirty="0"/>
            </a:br>
            <a:br>
              <a:rPr kumimoji="1" lang="en-US" altLang="zh-TW" dirty="0"/>
            </a:br>
            <a:r>
              <a:rPr kumimoji="1" lang="en-US" altLang="zh-TW" dirty="0">
                <a:sym typeface="Wingdings"/>
              </a:rPr>
              <a:t></a:t>
            </a:r>
            <a:r>
              <a:rPr kumimoji="1" lang="zh-TW" altLang="en-US" dirty="0">
                <a:sym typeface="Wingdings"/>
              </a:rPr>
              <a:t>斷章取義的解經，忽略</a:t>
            </a:r>
            <a:r>
              <a:rPr kumimoji="1" lang="en-US" altLang="zh-TW" dirty="0">
                <a:sym typeface="Wingdings"/>
              </a:rPr>
              <a:t>17-19</a:t>
            </a:r>
            <a:r>
              <a:rPr kumimoji="1" lang="zh-TW" altLang="en-US" dirty="0">
                <a:sym typeface="Wingdings"/>
              </a:rPr>
              <a:t>：耶穌不在乎「你說祂是誰」，耶穌在乎的是「你們說祂是誰」：你說的，是否符合教會的認信？</a:t>
            </a:r>
            <a:br>
              <a:rPr kumimoji="1" lang="en-US" altLang="zh-TW" dirty="0">
                <a:sym typeface="Wingdings"/>
              </a:rPr>
            </a:br>
            <a:br>
              <a:rPr kumimoji="1" lang="en-US" altLang="zh-TW" dirty="0">
                <a:sym typeface="Wingdings"/>
              </a:rPr>
            </a:br>
            <a:r>
              <a:rPr kumimoji="1" lang="en-US" altLang="zh-TW" dirty="0">
                <a:sym typeface="Wingdings"/>
              </a:rPr>
              <a:t></a:t>
            </a:r>
            <a:r>
              <a:rPr kumimoji="1" lang="zh-TW" altLang="en-US" dirty="0">
                <a:sym typeface="Wingdings"/>
              </a:rPr>
              <a:t>彼得的認信</a:t>
            </a:r>
            <a:r>
              <a:rPr kumimoji="1" lang="en-US" altLang="zh-TW" dirty="0">
                <a:sym typeface="Wingdings"/>
              </a:rPr>
              <a:t> = 1/2</a:t>
            </a:r>
            <a:r>
              <a:rPr kumimoji="1" lang="zh-TW" altLang="en-US" dirty="0">
                <a:sym typeface="Wingdings"/>
              </a:rPr>
              <a:t>教會正統</a:t>
            </a:r>
            <a:r>
              <a:rPr kumimoji="1" lang="en-US" altLang="zh-TW" dirty="0">
                <a:sym typeface="Wingdings"/>
              </a:rPr>
              <a:t>     </a:t>
            </a:r>
            <a:br>
              <a:rPr kumimoji="1" lang="en-US" altLang="zh-TW" dirty="0">
                <a:sym typeface="Wingdings"/>
              </a:rPr>
            </a:br>
            <a:r>
              <a:rPr kumimoji="1" lang="en-US" altLang="zh-TW" dirty="0">
                <a:sym typeface="Wingdings"/>
              </a:rPr>
              <a:t>    </a:t>
            </a:r>
            <a:r>
              <a:rPr kumimoji="1" lang="zh-TW" altLang="en-US" dirty="0">
                <a:sym typeface="Wingdings"/>
              </a:rPr>
              <a:t>教會的認信</a:t>
            </a:r>
            <a:r>
              <a:rPr kumimoji="1" lang="en-US" altLang="zh-TW" dirty="0">
                <a:sym typeface="Wingdings"/>
              </a:rPr>
              <a:t> = </a:t>
            </a:r>
            <a:r>
              <a:rPr kumimoji="1" lang="zh-TW" altLang="en-US" dirty="0">
                <a:sym typeface="Wingdings"/>
              </a:rPr>
              <a:t>彼得的認信＋</a:t>
            </a:r>
            <a:r>
              <a:rPr kumimoji="1" lang="en-US" altLang="zh-TW" dirty="0">
                <a:sym typeface="Wingdings"/>
              </a:rPr>
              <a:t> 21-23 </a:t>
            </a:r>
            <a:r>
              <a:rPr kumimoji="1" lang="zh-TW" altLang="en-US" dirty="0">
                <a:sym typeface="Wingdings"/>
              </a:rPr>
              <a:t>節</a:t>
            </a:r>
            <a:endParaRPr kumimoji="1" lang="zh-TW" altLang="en-US" dirty="0"/>
          </a:p>
        </p:txBody>
      </p:sp>
    </p:spTree>
    <p:extLst>
      <p:ext uri="{BB962C8B-B14F-4D97-AF65-F5344CB8AC3E}">
        <p14:creationId xmlns:p14="http://schemas.microsoft.com/office/powerpoint/2010/main" val="329282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神學的基本態度</a:t>
            </a:r>
          </a:p>
        </p:txBody>
      </p:sp>
      <p:sp>
        <p:nvSpPr>
          <p:cNvPr id="3" name="內容版面配置區 2"/>
          <p:cNvSpPr>
            <a:spLocks noGrp="1"/>
          </p:cNvSpPr>
          <p:nvPr>
            <p:ph idx="1"/>
          </p:nvPr>
        </p:nvSpPr>
        <p:spPr>
          <a:xfrm>
            <a:off x="571500" y="1709606"/>
            <a:ext cx="8001000" cy="4572980"/>
          </a:xfrm>
        </p:spPr>
        <p:txBody>
          <a:bodyPr>
            <a:normAutofit fontScale="92500" lnSpcReduction="10000"/>
          </a:bodyPr>
          <a:lstStyle/>
          <a:p>
            <a:r>
              <a:rPr kumimoji="1" lang="zh-TW" altLang="en-US" dirty="0"/>
              <a:t>反學術的誤區：</a:t>
            </a:r>
            <a:br>
              <a:rPr kumimoji="1" lang="en-US" altLang="zh-TW" dirty="0"/>
            </a:br>
            <a:br>
              <a:rPr kumimoji="1" lang="en-US" altLang="zh-TW" dirty="0"/>
            </a:br>
            <a:r>
              <a:rPr kumimoji="1" lang="en-US" altLang="zh-TW" dirty="0">
                <a:sym typeface="Wingdings"/>
              </a:rPr>
              <a:t></a:t>
            </a:r>
            <a:r>
              <a:rPr kumimoji="1" lang="zh-TW" altLang="en-US" dirty="0">
                <a:sym typeface="Wingdings"/>
              </a:rPr>
              <a:t>學者必須避免的陷阱：「學而不思則罔」</a:t>
            </a:r>
            <a:br>
              <a:rPr kumimoji="1" lang="en-US" altLang="zh-TW" dirty="0">
                <a:sym typeface="Wingdings"/>
              </a:rPr>
            </a:br>
            <a:r>
              <a:rPr kumimoji="1" lang="en-US" altLang="zh-TW" dirty="0">
                <a:sym typeface="Wingdings"/>
              </a:rPr>
              <a:t></a:t>
            </a:r>
            <a:r>
              <a:rPr kumimoji="1" lang="zh-TW" altLang="en-US" dirty="0">
                <a:sym typeface="Wingdings"/>
              </a:rPr>
              <a:t>眾人必須避免的致命陷阱：「思而不學則殆」</a:t>
            </a:r>
            <a:br>
              <a:rPr kumimoji="1" lang="en-US" altLang="zh-TW" dirty="0">
                <a:sym typeface="Wingdings"/>
              </a:rPr>
            </a:br>
            <a:br>
              <a:rPr kumimoji="1" lang="en-US" altLang="zh-TW" dirty="0">
                <a:sym typeface="Wingdings"/>
              </a:rPr>
            </a:br>
            <a:r>
              <a:rPr kumimoji="1" lang="zh-TW" altLang="en-US" dirty="0">
                <a:sym typeface="Wingdings"/>
              </a:rPr>
              <a:t>金庸：「韋小寶不學有術</a:t>
            </a:r>
            <a:r>
              <a:rPr kumimoji="1" lang="en-US" altLang="zh-TW" dirty="0">
                <a:sym typeface="Wingdings"/>
              </a:rPr>
              <a:t>…</a:t>
            </a:r>
            <a:r>
              <a:rPr kumimoji="1" lang="zh-TW" altLang="en-US" dirty="0">
                <a:sym typeface="Wingdings"/>
              </a:rPr>
              <a:t>」</a:t>
            </a:r>
            <a:br>
              <a:rPr kumimoji="1" lang="en-US" altLang="zh-TW" dirty="0">
                <a:sym typeface="Wingdings"/>
              </a:rPr>
            </a:br>
            <a:r>
              <a:rPr kumimoji="1" lang="en-US" altLang="zh-TW" dirty="0">
                <a:sym typeface="Wingdings"/>
              </a:rPr>
              <a:t></a:t>
            </a:r>
            <a:r>
              <a:rPr kumimoji="1" lang="zh-TW" altLang="en-US" dirty="0">
                <a:sym typeface="Wingdings"/>
              </a:rPr>
              <a:t>不學無術</a:t>
            </a:r>
            <a:r>
              <a:rPr kumimoji="1" lang="en-US" altLang="zh-TW" dirty="0">
                <a:sym typeface="Wingdings"/>
              </a:rPr>
              <a:t> = </a:t>
            </a:r>
            <a:r>
              <a:rPr kumimoji="1" lang="zh-TW" altLang="en-US" dirty="0">
                <a:sym typeface="Wingdings"/>
              </a:rPr>
              <a:t>沒用</a:t>
            </a:r>
            <a:br>
              <a:rPr kumimoji="1" lang="en-US" altLang="zh-TW" dirty="0">
                <a:sym typeface="Wingdings"/>
              </a:rPr>
            </a:br>
            <a:r>
              <a:rPr kumimoji="1" lang="en-US" altLang="zh-TW" dirty="0">
                <a:sym typeface="Wingdings"/>
              </a:rPr>
              <a:t></a:t>
            </a:r>
            <a:r>
              <a:rPr kumimoji="1" lang="zh-TW" altLang="en-US" dirty="0">
                <a:sym typeface="Wingdings"/>
              </a:rPr>
              <a:t>學而無術</a:t>
            </a:r>
            <a:r>
              <a:rPr kumimoji="1" lang="en-US" altLang="zh-TW" dirty="0">
                <a:sym typeface="Wingdings"/>
              </a:rPr>
              <a:t> = </a:t>
            </a:r>
            <a:r>
              <a:rPr kumimoji="1" lang="zh-TW" altLang="en-US" dirty="0">
                <a:sym typeface="Wingdings"/>
              </a:rPr>
              <a:t>浪費</a:t>
            </a:r>
            <a:br>
              <a:rPr kumimoji="1" lang="en-US" altLang="zh-TW" dirty="0">
                <a:sym typeface="Wingdings"/>
              </a:rPr>
            </a:br>
            <a:r>
              <a:rPr kumimoji="1" lang="en-US" altLang="zh-TW" dirty="0">
                <a:sym typeface="Wingdings"/>
              </a:rPr>
              <a:t></a:t>
            </a:r>
            <a:r>
              <a:rPr kumimoji="1" lang="zh-TW" altLang="en-US" dirty="0">
                <a:sym typeface="Wingdings"/>
              </a:rPr>
              <a:t>不學有術</a:t>
            </a:r>
            <a:r>
              <a:rPr kumimoji="1" lang="en-US" altLang="zh-TW" dirty="0">
                <a:sym typeface="Wingdings"/>
              </a:rPr>
              <a:t> = </a:t>
            </a:r>
            <a:r>
              <a:rPr kumimoji="1" lang="zh-TW" altLang="en-US" dirty="0">
                <a:sym typeface="Wingdings"/>
              </a:rPr>
              <a:t>「殆」</a:t>
            </a:r>
            <a:br>
              <a:rPr kumimoji="1" lang="en-US" altLang="zh-TW" dirty="0">
                <a:sym typeface="Wingdings"/>
              </a:rPr>
            </a:br>
            <a:br>
              <a:rPr kumimoji="1" lang="en-US" altLang="zh-TW" dirty="0">
                <a:sym typeface="Wingdings"/>
              </a:rPr>
            </a:br>
            <a:r>
              <a:rPr kumimoji="1" lang="zh-TW" altLang="en-US" dirty="0">
                <a:sym typeface="Wingdings"/>
              </a:rPr>
              <a:t>學術</a:t>
            </a:r>
            <a:r>
              <a:rPr kumimoji="1" lang="en-US" altLang="zh-TW" dirty="0">
                <a:sym typeface="Wingdings"/>
              </a:rPr>
              <a:t> = </a:t>
            </a:r>
            <a:r>
              <a:rPr kumimoji="1" lang="zh-TW" altLang="en-US" dirty="0">
                <a:sym typeface="Wingdings"/>
              </a:rPr>
              <a:t>學而有術</a:t>
            </a:r>
            <a:endParaRPr kumimoji="1" lang="en-US" altLang="zh-TW" dirty="0">
              <a:sym typeface="Wingdings"/>
            </a:endParaRPr>
          </a:p>
          <a:p>
            <a:r>
              <a:rPr kumimoji="1" lang="zh-TW" altLang="en-US" dirty="0">
                <a:sym typeface="Wingdings"/>
              </a:rPr>
              <a:t>為信仰服務的學術神學：大公教會怎麼說（歷史神學）？聖經怎麼說（聖經神學）？我的信心如何達到理解（系統神學）？</a:t>
            </a:r>
            <a:endParaRPr kumimoji="1" lang="zh-TW" altLang="en-US" dirty="0"/>
          </a:p>
        </p:txBody>
      </p:sp>
    </p:spTree>
    <p:extLst>
      <p:ext uri="{BB962C8B-B14F-4D97-AF65-F5344CB8AC3E}">
        <p14:creationId xmlns:p14="http://schemas.microsoft.com/office/powerpoint/2010/main" val="1127048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F5E1AF-FFB8-244A-81EF-8286ED2398EC}"/>
              </a:ext>
            </a:extLst>
          </p:cNvPr>
          <p:cNvSpPr>
            <a:spLocks noGrp="1"/>
          </p:cNvSpPr>
          <p:nvPr>
            <p:ph type="title"/>
          </p:nvPr>
        </p:nvSpPr>
        <p:spPr/>
        <p:txBody>
          <a:bodyPr/>
          <a:lstStyle/>
          <a:p>
            <a:r>
              <a:rPr kumimoji="1" lang="zh-TW" altLang="en-US" dirty="0"/>
              <a:t>大公教會的基本立場</a:t>
            </a:r>
          </a:p>
        </p:txBody>
      </p:sp>
      <p:sp>
        <p:nvSpPr>
          <p:cNvPr id="3" name="內容版面配置區 2">
            <a:extLst>
              <a:ext uri="{FF2B5EF4-FFF2-40B4-BE49-F238E27FC236}">
                <a16:creationId xmlns:a16="http://schemas.microsoft.com/office/drawing/2014/main" id="{D4FC3A27-7F6F-ACB3-8C33-E7E9B946668B}"/>
              </a:ext>
            </a:extLst>
          </p:cNvPr>
          <p:cNvSpPr>
            <a:spLocks noGrp="1"/>
          </p:cNvSpPr>
          <p:nvPr>
            <p:ph idx="1"/>
          </p:nvPr>
        </p:nvSpPr>
        <p:spPr/>
        <p:txBody>
          <a:bodyPr/>
          <a:lstStyle/>
          <a:p>
            <a:r>
              <a:rPr kumimoji="1" lang="zh-TW" altLang="en-US" dirty="0"/>
              <a:t>人：受造、有限</a:t>
            </a:r>
            <a:endParaRPr kumimoji="1" lang="en-US" altLang="zh-TW" dirty="0"/>
          </a:p>
          <a:p>
            <a:r>
              <a:rPr kumimoji="1" lang="zh-TW" altLang="en-US" dirty="0"/>
              <a:t>上帝：造物主、無限</a:t>
            </a:r>
            <a:endParaRPr kumimoji="1" lang="en-US" altLang="zh-TW" dirty="0"/>
          </a:p>
          <a:p>
            <a:r>
              <a:rPr kumimoji="1" lang="zh-TW" altLang="en-US" dirty="0"/>
              <a:t>「有限者無可成載無限者」（</a:t>
            </a:r>
            <a:r>
              <a:rPr kumimoji="1" lang="en-US" altLang="zh-TW" i="1" dirty="0" err="1"/>
              <a:t>finitum</a:t>
            </a:r>
            <a:r>
              <a:rPr kumimoji="1" lang="en-US" altLang="zh-TW" i="1" dirty="0"/>
              <a:t> non capax </a:t>
            </a:r>
            <a:r>
              <a:rPr kumimoji="1" lang="en-US" altLang="zh-TW" i="1" dirty="0" err="1"/>
              <a:t>infiniti</a:t>
            </a:r>
            <a:r>
              <a:rPr kumimoji="1" lang="zh-TW" altLang="en-US" dirty="0"/>
              <a:t>）</a:t>
            </a:r>
            <a:endParaRPr kumimoji="1" lang="en-US" altLang="zh-TW" dirty="0"/>
          </a:p>
          <a:p>
            <a:r>
              <a:rPr kumimoji="1" lang="zh-TW" altLang="en-US" dirty="0"/>
              <a:t>問：基督是否無所不知？基督是否生命有限（會死）？基督是否能夠參透（</a:t>
            </a:r>
            <a:r>
              <a:rPr kumimoji="1" lang="en-US" altLang="zh-TW" dirty="0"/>
              <a:t>comprehend</a:t>
            </a:r>
            <a:r>
              <a:rPr kumimoji="1" lang="zh-TW" altLang="en-US" dirty="0"/>
              <a:t>）上帝？</a:t>
            </a:r>
          </a:p>
          <a:p>
            <a:pPr marL="0" indent="0">
              <a:buNone/>
            </a:pPr>
            <a:endParaRPr kumimoji="1" lang="zh-TW" altLang="en-US" dirty="0"/>
          </a:p>
        </p:txBody>
      </p:sp>
    </p:spTree>
    <p:extLst>
      <p:ext uri="{BB962C8B-B14F-4D97-AF65-F5344CB8AC3E}">
        <p14:creationId xmlns:p14="http://schemas.microsoft.com/office/powerpoint/2010/main" val="410134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2229ED-C539-EA4E-B4CD-4121A1385151}"/>
              </a:ext>
            </a:extLst>
          </p:cNvPr>
          <p:cNvSpPr>
            <a:spLocks noGrp="1"/>
          </p:cNvSpPr>
          <p:nvPr>
            <p:ph type="title"/>
          </p:nvPr>
        </p:nvSpPr>
        <p:spPr/>
        <p:txBody>
          <a:bodyPr/>
          <a:lstStyle/>
          <a:p>
            <a:r>
              <a:rPr kumimoji="1" lang="zh-TW" altLang="en-US" dirty="0"/>
              <a:t>大公教會的基本立場</a:t>
            </a:r>
          </a:p>
        </p:txBody>
      </p:sp>
      <p:sp>
        <p:nvSpPr>
          <p:cNvPr id="3" name="內容版面配置區 2">
            <a:extLst>
              <a:ext uri="{FF2B5EF4-FFF2-40B4-BE49-F238E27FC236}">
                <a16:creationId xmlns:a16="http://schemas.microsoft.com/office/drawing/2014/main" id="{87B4D360-752C-D745-8A94-125B860DA8F2}"/>
              </a:ext>
            </a:extLst>
          </p:cNvPr>
          <p:cNvSpPr>
            <a:spLocks noGrp="1"/>
          </p:cNvSpPr>
          <p:nvPr>
            <p:ph idx="1"/>
          </p:nvPr>
        </p:nvSpPr>
        <p:spPr/>
        <p:txBody>
          <a:bodyPr>
            <a:normAutofit fontScale="85000" lnSpcReduction="10000"/>
          </a:bodyPr>
          <a:lstStyle/>
          <a:p>
            <a:r>
              <a:rPr kumimoji="1" lang="zh-TW" altLang="en-US" dirty="0"/>
              <a:t>迦克墩基督論神人二性不可磨滅的區別：</a:t>
            </a:r>
            <a:br>
              <a:rPr kumimoji="1" lang="en-US" altLang="zh-TW" dirty="0"/>
            </a:br>
            <a:br>
              <a:rPr kumimoji="1" lang="en-US" altLang="zh-TW" dirty="0"/>
            </a:br>
            <a:r>
              <a:rPr kumimoji="1" lang="zh-CN" altLang="en-US" dirty="0"/>
              <a:t>神人二性的區別，乃造物主－受造物的區別</a:t>
            </a:r>
            <a:endParaRPr kumimoji="1" lang="en-US" altLang="zh-CN" dirty="0"/>
          </a:p>
          <a:p>
            <a:r>
              <a:rPr kumimoji="1" lang="en-US" altLang="zh-CN" dirty="0"/>
              <a:t>Thomas Aquinas</a:t>
            </a:r>
            <a:r>
              <a:rPr kumimoji="1" lang="zh-TW" altLang="en-US" dirty="0"/>
              <a:t> 引用</a:t>
            </a:r>
            <a:r>
              <a:rPr kumimoji="1" lang="en-US" altLang="zh-TW" dirty="0"/>
              <a:t> John of Damascus</a:t>
            </a:r>
            <a:r>
              <a:rPr kumimoji="1" lang="zh-TW" altLang="en-US" dirty="0"/>
              <a:t>：</a:t>
            </a:r>
            <a:br>
              <a:rPr kumimoji="1" lang="en-US" altLang="zh-CN" dirty="0"/>
            </a:br>
            <a:br>
              <a:rPr kumimoji="1" lang="en-US" altLang="zh-TW" dirty="0"/>
            </a:br>
            <a:r>
              <a:rPr kumimoji="1" lang="en-US" altLang="zh-TW" dirty="0"/>
              <a:t>“…the union of the two natures in the Person of Christ took place in such a way that the properties of both natures remained unconfused, i.e., ‘the uncreated remained uncreated, and the created remained within the </a:t>
            </a:r>
            <a:r>
              <a:rPr kumimoji="1" lang="en-US" altLang="zh-TW" b="1" dirty="0"/>
              <a:t>limits of the creature</a:t>
            </a:r>
            <a:r>
              <a:rPr kumimoji="1" lang="en-US" altLang="zh-TW" dirty="0"/>
              <a:t>…’ Now it is impossible for </a:t>
            </a:r>
            <a:r>
              <a:rPr kumimoji="1" lang="en-US" altLang="zh-TW" b="1" dirty="0"/>
              <a:t>any creature </a:t>
            </a:r>
            <a:r>
              <a:rPr kumimoji="1" lang="en-US" altLang="zh-TW" dirty="0"/>
              <a:t>to comprehend the Divine Essence…, seeing that the infinite is not comprehended by the finite. And hence it must be said that </a:t>
            </a:r>
            <a:r>
              <a:rPr kumimoji="1" lang="en-US" altLang="zh-TW" b="1" dirty="0"/>
              <a:t>the soul of Christ nowise comprehends the Divine Essence</a:t>
            </a:r>
            <a:r>
              <a:rPr kumimoji="1" lang="en-US" altLang="zh-TW" dirty="0"/>
              <a:t>” </a:t>
            </a:r>
            <a:r>
              <a:rPr lang="en-US" altLang="zh-TW" dirty="0"/>
              <a:t>(</a:t>
            </a:r>
            <a:r>
              <a:rPr lang="en-US" altLang="zh-TW" i="1" dirty="0"/>
              <a:t>Summa Th</a:t>
            </a:r>
            <a:r>
              <a:rPr lang="en-US" altLang="zh-TW" dirty="0"/>
              <a:t>. III EN Qu.9 a.2).</a:t>
            </a:r>
            <a:r>
              <a:rPr lang="zh-TW" altLang="zh-TW" dirty="0"/>
              <a:t> </a:t>
            </a:r>
            <a:endParaRPr kumimoji="1" lang="en-US" altLang="zh-TW" dirty="0"/>
          </a:p>
          <a:p>
            <a:pPr marL="0" indent="0">
              <a:buNone/>
            </a:pPr>
            <a:endParaRPr kumimoji="1" lang="zh-TW" altLang="en-US" dirty="0"/>
          </a:p>
        </p:txBody>
      </p:sp>
    </p:spTree>
    <p:extLst>
      <p:ext uri="{BB962C8B-B14F-4D97-AF65-F5344CB8AC3E}">
        <p14:creationId xmlns:p14="http://schemas.microsoft.com/office/powerpoint/2010/main" val="1810623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a:t>大公教會的基本立場</a:t>
            </a:r>
          </a:p>
        </p:txBody>
      </p:sp>
      <p:sp>
        <p:nvSpPr>
          <p:cNvPr id="3" name="內容版面配置區 2"/>
          <p:cNvSpPr>
            <a:spLocks noGrp="1"/>
          </p:cNvSpPr>
          <p:nvPr>
            <p:ph idx="1"/>
          </p:nvPr>
        </p:nvSpPr>
        <p:spPr/>
        <p:txBody>
          <a:bodyPr>
            <a:normAutofit/>
          </a:bodyPr>
          <a:lstStyle/>
          <a:p>
            <a:pPr marL="0" indent="0">
              <a:buNone/>
            </a:pPr>
            <a:r>
              <a:rPr lang="en-US" altLang="zh-TW" i="1" dirty="0"/>
              <a:t>Christ’s human nature has not lost its properties but continues to have those of a creature— it has a beginning of days; it is of a finite nature and retains all that belongs to a real body. And even though he, by his resurrection, gave it immortality, that nonetheless did not change the reality of his human nature; for our salvation and resurrection depend also on the reality of his body.</a:t>
            </a:r>
            <a:br>
              <a:rPr lang="en-US" altLang="zh-TW" i="1" dirty="0"/>
            </a:br>
            <a:endParaRPr lang="en-US" altLang="zh-TW" i="1" dirty="0"/>
          </a:p>
          <a:p>
            <a:pPr marL="0" indent="0" algn="r">
              <a:buNone/>
            </a:pPr>
            <a:r>
              <a:rPr lang="zh-TW" altLang="en-US" dirty="0"/>
              <a:t>（比利時信條</a:t>
            </a:r>
            <a:r>
              <a:rPr lang="en-US" altLang="zh-TW" dirty="0"/>
              <a:t>19</a:t>
            </a:r>
            <a:r>
              <a:rPr lang="zh-TW" altLang="en-US" dirty="0"/>
              <a:t>）</a:t>
            </a:r>
            <a:endParaRPr kumimoji="1" lang="zh-TW" altLang="en-US" dirty="0"/>
          </a:p>
        </p:txBody>
      </p:sp>
    </p:spTree>
    <p:extLst>
      <p:ext uri="{BB962C8B-B14F-4D97-AF65-F5344CB8AC3E}">
        <p14:creationId xmlns:p14="http://schemas.microsoft.com/office/powerpoint/2010/main" val="117250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13BA48-1ADA-4CB7-55D1-421C569B0A85}"/>
              </a:ext>
            </a:extLst>
          </p:cNvPr>
          <p:cNvSpPr>
            <a:spLocks noGrp="1"/>
          </p:cNvSpPr>
          <p:nvPr>
            <p:ph type="title"/>
          </p:nvPr>
        </p:nvSpPr>
        <p:spPr/>
        <p:txBody>
          <a:bodyPr/>
          <a:lstStyle/>
          <a:p>
            <a:r>
              <a:rPr kumimoji="1" lang="zh-TW" altLang="en-US" dirty="0"/>
              <a:t>大公教會的基本立場</a:t>
            </a:r>
          </a:p>
        </p:txBody>
      </p:sp>
      <p:sp>
        <p:nvSpPr>
          <p:cNvPr id="3" name="內容版面配置區 2">
            <a:extLst>
              <a:ext uri="{FF2B5EF4-FFF2-40B4-BE49-F238E27FC236}">
                <a16:creationId xmlns:a16="http://schemas.microsoft.com/office/drawing/2014/main" id="{216D55FA-C09B-00E8-841A-24F8B5E8DC3E}"/>
              </a:ext>
            </a:extLst>
          </p:cNvPr>
          <p:cNvSpPr>
            <a:spLocks noGrp="1"/>
          </p:cNvSpPr>
          <p:nvPr>
            <p:ph idx="1"/>
          </p:nvPr>
        </p:nvSpPr>
        <p:spPr/>
        <p:txBody>
          <a:bodyPr>
            <a:normAutofit lnSpcReduction="10000"/>
          </a:bodyPr>
          <a:lstStyle/>
          <a:p>
            <a:pPr marL="0" indent="0">
              <a:buNone/>
            </a:pPr>
            <a:r>
              <a:rPr kumimoji="1" lang="en-US" altLang="zh-TW" dirty="0"/>
              <a:t>Herman Bavinck</a:t>
            </a:r>
            <a:r>
              <a:rPr kumimoji="1" lang="zh-TW" altLang="en-US" dirty="0"/>
              <a:t>：</a:t>
            </a:r>
            <a:br>
              <a:rPr kumimoji="1" lang="en-US" altLang="zh-TW" dirty="0"/>
            </a:br>
            <a:br>
              <a:rPr kumimoji="1" lang="en-US" altLang="zh-TW" dirty="0"/>
            </a:br>
            <a:r>
              <a:rPr kumimoji="1" lang="en-US" altLang="zh-TW" dirty="0"/>
              <a:t>“Reformed theologians were, from the very beginning, in a much more favorable position. They had fundamentally overcome the Greek-Roman and Lutheran commingling of the divine and the human, also in Christology. While rigorously maintaining the unity of the person, they applied the rule </a:t>
            </a:r>
            <a:r>
              <a:rPr kumimoji="1" lang="en-US" altLang="zh-TW" b="1" dirty="0"/>
              <a:t>‘the finite is not capable of [containing] the infinite’ </a:t>
            </a:r>
            <a:r>
              <a:rPr kumimoji="1" lang="en-US" altLang="zh-TW" dirty="0"/>
              <a:t>also to the human nature of Christ and maintained this rule not only in the state of humiliation but even in that of Christ’s exaltation.” (</a:t>
            </a:r>
            <a:r>
              <a:rPr kumimoji="1" lang="en-US" altLang="zh-TW" i="1" dirty="0"/>
              <a:t>Reformed Dogmatics</a:t>
            </a:r>
            <a:r>
              <a:rPr kumimoji="1" lang="en-US" altLang="zh-TW" dirty="0"/>
              <a:t> 3:258) </a:t>
            </a:r>
            <a:endParaRPr kumimoji="1" lang="zh-TW" altLang="en-US" dirty="0"/>
          </a:p>
        </p:txBody>
      </p:sp>
    </p:spTree>
    <p:extLst>
      <p:ext uri="{BB962C8B-B14F-4D97-AF65-F5344CB8AC3E}">
        <p14:creationId xmlns:p14="http://schemas.microsoft.com/office/powerpoint/2010/main" val="144528386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墨水瓶">
  <a:themeElements>
    <a:clrScheme name="墨水瓶">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墨水瓶">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墨水瓶">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墨水瓶.thmx</Template>
  <TotalTime>1093</TotalTime>
  <Words>2280</Words>
  <Application>Microsoft Macintosh PowerPoint</Application>
  <PresentationFormat>如螢幕大小 (4:3)</PresentationFormat>
  <Paragraphs>56</Paragraphs>
  <Slides>21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21</vt:i4>
      </vt:variant>
    </vt:vector>
  </HeadingPairs>
  <TitlesOfParts>
    <vt:vector size="27" baseType="lpstr">
      <vt:lpstr>BiauKai</vt:lpstr>
      <vt:lpstr>Goudy Old Style</vt:lpstr>
      <vt:lpstr>Impact</vt:lpstr>
      <vt:lpstr>Rockwell</vt:lpstr>
      <vt:lpstr>Times New Roman</vt:lpstr>
      <vt:lpstr>墨水瓶</vt:lpstr>
      <vt:lpstr>基督人性受造否？</vt:lpstr>
      <vt:lpstr>神學的基本態度</vt:lpstr>
      <vt:lpstr>神學的基本態度</vt:lpstr>
      <vt:lpstr>神學的基本態度</vt:lpstr>
      <vt:lpstr>神學的基本態度</vt:lpstr>
      <vt:lpstr>大公教會的基本立場</vt:lpstr>
      <vt:lpstr>大公教會的基本立場</vt:lpstr>
      <vt:lpstr>大公教會的基本立場</vt:lpstr>
      <vt:lpstr>大公教會的基本立場</vt:lpstr>
      <vt:lpstr>大公教會的基本立場</vt:lpstr>
      <vt:lpstr>大公教會的基本立場</vt:lpstr>
      <vt:lpstr>大公教會的基本立場</vt:lpstr>
      <vt:lpstr>大公教會的基本立場</vt:lpstr>
      <vt:lpstr>大公教會為何堅持「基督人性受造」？</vt:lpstr>
      <vt:lpstr>大公教會為何堅持「基督人性受造」？</vt:lpstr>
      <vt:lpstr>基督人性受造與否？</vt:lpstr>
      <vt:lpstr>基督人性受造與否？</vt:lpstr>
      <vt:lpstr>基督人性受造與否？ 『虛己』的問題</vt:lpstr>
      <vt:lpstr>「道成肉身」： 正統教父的理解</vt:lpstr>
      <vt:lpstr>崇拜受造物？</vt:lpstr>
      <vt:lpstr>崇拜受造物？</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系統神學（二）</dc:title>
  <dc:creator>Shao Kai Tseng</dc:creator>
  <cp:lastModifiedBy>Alex Shao Kai Tseng</cp:lastModifiedBy>
  <cp:revision>31</cp:revision>
  <dcterms:created xsi:type="dcterms:W3CDTF">2014-10-01T05:32:38Z</dcterms:created>
  <dcterms:modified xsi:type="dcterms:W3CDTF">2023-05-22T12:42:03Z</dcterms:modified>
</cp:coreProperties>
</file>