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4" r:id="rId2"/>
    <p:sldId id="275" r:id="rId3"/>
    <p:sldId id="270" r:id="rId4"/>
    <p:sldId id="296" r:id="rId5"/>
    <p:sldId id="268" r:id="rId6"/>
    <p:sldId id="269" r:id="rId7"/>
    <p:sldId id="294" r:id="rId8"/>
    <p:sldId id="271" r:id="rId9"/>
    <p:sldId id="259" r:id="rId10"/>
    <p:sldId id="261" r:id="rId11"/>
    <p:sldId id="260" r:id="rId12"/>
    <p:sldId id="262" r:id="rId13"/>
    <p:sldId id="295" r:id="rId14"/>
    <p:sldId id="263" r:id="rId15"/>
    <p:sldId id="281" r:id="rId16"/>
    <p:sldId id="272" r:id="rId17"/>
    <p:sldId id="300" r:id="rId18"/>
    <p:sldId id="265" r:id="rId19"/>
    <p:sldId id="302" r:id="rId20"/>
    <p:sldId id="290" r:id="rId21"/>
    <p:sldId id="293" r:id="rId22"/>
    <p:sldId id="299" r:id="rId23"/>
    <p:sldId id="297" r:id="rId24"/>
    <p:sldId id="298" r:id="rId25"/>
    <p:sldId id="258" r:id="rId26"/>
    <p:sldId id="28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01F7-849B-AB41-A728-07047AEA6D32}" type="datetimeFigureOut">
              <a:rPr lang="en-US" altLang="zh-CN" smtClean="0"/>
              <a:t>8/3/20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CA02D-6010-8B45-B063-52E6D58112E5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5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3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5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1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8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1447CB-C7A9-7649-88CB-DB30AA30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托马斯</a:t>
            </a:r>
            <a:r>
              <a:rPr lang="en-US" altLang="zh-CN" dirty="0"/>
              <a:t>•</a:t>
            </a:r>
            <a:r>
              <a:rPr lang="zh-CN" altLang="en-US" dirty="0"/>
              <a:t>阿奎纳三一论研究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01D12515-DF34-EA49-8B35-A2B619911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825750" y="3023394"/>
            <a:ext cx="3492500" cy="1955800"/>
          </a:xfrm>
        </p:spPr>
      </p:pic>
    </p:spTree>
    <p:extLst>
      <p:ext uri="{BB962C8B-B14F-4D97-AF65-F5344CB8AC3E}">
        <p14:creationId xmlns:p14="http://schemas.microsoft.com/office/powerpoint/2010/main" val="238662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C38C-B4E4-A844-9608-E3594E1C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圣子的位格称谓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3A78F-2B2E-FD45-9CED-C783DDA92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一、圣子（诗篇</a:t>
            </a:r>
            <a:r>
              <a:rPr lang="en-US" altLang="zh-CN" sz="2000" dirty="0"/>
              <a:t>2:7</a:t>
            </a:r>
            <a:r>
              <a:rPr lang="zh-CN" altLang="en-US" sz="2000" dirty="0"/>
              <a:t>）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、基于神圣理智的理解行动，出于相连的神圣本源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、根据肖像的性质，存在于相同本性中</a:t>
            </a:r>
          </a:p>
          <a:p>
            <a:r>
              <a:rPr lang="zh-CN" altLang="en-US" sz="2000" dirty="0"/>
              <a:t>二、圣言（约翰福音</a:t>
            </a:r>
            <a:r>
              <a:rPr lang="en-US" altLang="zh-CN" sz="2000" dirty="0"/>
              <a:t>1:1</a:t>
            </a:r>
            <a:r>
              <a:rPr lang="zh-CN" altLang="en-US" sz="2000" dirty="0"/>
              <a:t>）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、神圣理智自己理解自己而生出理智概念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、神圣理智的理解行动发出神圣言辞</a:t>
            </a:r>
          </a:p>
          <a:p>
            <a:r>
              <a:rPr lang="zh-CN" altLang="en-US" sz="2000" dirty="0"/>
              <a:t>三、肖像（歌罗西书</a:t>
            </a:r>
            <a:r>
              <a:rPr lang="en-US" altLang="zh-CN" sz="2000" dirty="0"/>
              <a:t>1:15</a:t>
            </a:r>
            <a:r>
              <a:rPr lang="zh-CN" altLang="en-US" sz="2000" dirty="0"/>
              <a:t>，希伯来书</a:t>
            </a:r>
            <a:r>
              <a:rPr lang="en-US" altLang="zh-CN" sz="2000" dirty="0"/>
              <a:t>1:3</a:t>
            </a:r>
            <a:r>
              <a:rPr lang="zh-CN" altLang="en-US" sz="2000" dirty="0"/>
              <a:t>）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、出于神圣本源的起源关系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、理智概念和被理解者的同一性</a:t>
            </a:r>
          </a:p>
        </p:txBody>
      </p:sp>
    </p:spTree>
    <p:extLst>
      <p:ext uri="{BB962C8B-B14F-4D97-AF65-F5344CB8AC3E}">
        <p14:creationId xmlns:p14="http://schemas.microsoft.com/office/powerpoint/2010/main" val="1263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13FB6-B9A8-F641-A846-1B441CEA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作为神圣位格的圣爱的永恒出发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59BDB-F7AB-F34B-8402-1D9526FA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经文    “我要从父那里差保惠师来，就是从父出来真理的圣灵。”</a:t>
            </a:r>
          </a:p>
          <a:p>
            <a:r>
              <a:rPr lang="zh-CN" altLang="en-US" sz="2400" dirty="0"/>
              <a:t>                                                （约翰福音</a:t>
            </a:r>
            <a:r>
              <a:rPr lang="en-US" altLang="zh-CN" sz="2400" dirty="0"/>
              <a:t>15:26</a:t>
            </a:r>
            <a:r>
              <a:rPr lang="zh-CN" altLang="en-US" sz="2400" dirty="0"/>
              <a:t>）</a:t>
            </a:r>
          </a:p>
          <a:p>
            <a:r>
              <a:rPr lang="zh-CN" altLang="en-US" sz="2400" dirty="0"/>
              <a:t>作为神圣位格的圣爱的永恒出发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、藉神圣意志的爱慕行动（奠基于理解）的方式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、出于相连的神圣本源（圣父圣子：一个神圣本源）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、藉意志对被爱慕者的合一倾向（注视倾慕合一）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、同性同体（上帝的神圣爱慕就是上帝的神圣本质）</a:t>
            </a:r>
          </a:p>
          <a:p>
            <a:r>
              <a:rPr lang="zh-CN" altLang="en-US" sz="2400" dirty="0"/>
              <a:t>本性秩序</a:t>
            </a:r>
            <a:r>
              <a:rPr lang="en-US" altLang="zh-CN" sz="2400" dirty="0"/>
              <a:t>:</a:t>
            </a:r>
            <a:r>
              <a:rPr lang="zh-CN" altLang="en-US" sz="2400" dirty="0"/>
              <a:t>圣爱的永恒出发，奠基于圣言的永恒出发。</a:t>
            </a:r>
          </a:p>
        </p:txBody>
      </p:sp>
    </p:spTree>
    <p:extLst>
      <p:ext uri="{BB962C8B-B14F-4D97-AF65-F5344CB8AC3E}">
        <p14:creationId xmlns:p14="http://schemas.microsoft.com/office/powerpoint/2010/main" val="315076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4AA86-CE93-CD48-8850-90B6FE6D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圣灵的位格称谓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E15969-14E5-3D47-B46F-876EEFA9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07" y="1690691"/>
            <a:ext cx="5915025" cy="2447628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一、圣灵（马太福音</a:t>
            </a:r>
            <a:r>
              <a:rPr lang="en-US" altLang="zh-CN" sz="1800" dirty="0"/>
              <a:t>28:19</a:t>
            </a:r>
            <a:r>
              <a:rPr lang="zh-CN" altLang="en-US" sz="1800" dirty="0"/>
              <a:t>）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、上帝中藉神圣意志以爱的方式发出的神圣位格。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、爱的固有性质，是把爱慕者推向被爱慕者。</a:t>
            </a:r>
          </a:p>
          <a:p>
            <a:r>
              <a:rPr lang="zh-CN" altLang="en-US" sz="1800" dirty="0"/>
              <a:t>二、圣爱（罗马书</a:t>
            </a:r>
            <a:r>
              <a:rPr lang="en-US" altLang="zh-CN" sz="1800" dirty="0"/>
              <a:t>5:5</a:t>
            </a:r>
            <a:r>
              <a:rPr lang="zh-CN" altLang="en-US" sz="1800" dirty="0"/>
              <a:t>）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、圣父圣子在永恒中彼此相爱发出作为神圣位格的圣爱。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、圣父圣子在永恒中共同发出作为第三位格的圣爱。（“和子”命题）</a:t>
            </a:r>
          </a:p>
          <a:p>
            <a:r>
              <a:rPr lang="zh-CN" altLang="en-US" sz="1800" dirty="0"/>
              <a:t>三、恩惠（约翰福音</a:t>
            </a:r>
            <a:r>
              <a:rPr lang="en-US" altLang="zh-CN" sz="1800" dirty="0"/>
              <a:t>4:10</a:t>
            </a:r>
            <a:r>
              <a:rPr lang="zh-CN" altLang="en-US" sz="1800" dirty="0"/>
              <a:t>）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、恩惠（</a:t>
            </a:r>
            <a:r>
              <a:rPr lang="en-US" altLang="zh-CN" sz="1800" dirty="0" err="1"/>
              <a:t>Donum</a:t>
            </a:r>
            <a:r>
              <a:rPr lang="en-US" altLang="zh-CN" sz="1800" dirty="0"/>
              <a:t> Dei, Gift)</a:t>
            </a:r>
            <a:r>
              <a:rPr lang="zh-CN" altLang="en-US" sz="1800" dirty="0"/>
              <a:t>即无偿施恩，无偿施恩的理由就是爱。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、圣灵在永恒中（由圣父圣子）出发而为爱，具有第一恩惠的性质。</a:t>
            </a:r>
          </a:p>
        </p:txBody>
      </p:sp>
    </p:spTree>
    <p:extLst>
      <p:ext uri="{BB962C8B-B14F-4D97-AF65-F5344CB8AC3E}">
        <p14:creationId xmlns:p14="http://schemas.microsoft.com/office/powerpoint/2010/main" val="337583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99C7133F-BF58-294E-A6F8-E16B37056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59" y="1852907"/>
            <a:ext cx="3901440" cy="36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86EAA-2E38-3642-A3C1-76269922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神圣位格的神学陈述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EDFA5-F36F-B248-AEA6-917A9563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1800" dirty="0"/>
              <a:t>一、圣父：没有本源的神圣本源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、圣父是整个上帝神性的本源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、圣父在永恒中自己理解自己而生出圣子</a:t>
            </a:r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、圣父圣子在永恒中彼此相爱而发出圣灵</a:t>
            </a:r>
          </a:p>
          <a:p>
            <a:r>
              <a:rPr lang="zh-CN" altLang="en-US" sz="1800" dirty="0"/>
              <a:t>二、圣子：出于本源的神圣本源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、圣子：神圣理智在永恒中以理解方式生出的神圣言辞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、圣言：圣父以自己理解自己的方式生出的理智概念</a:t>
            </a:r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、肖像：神圣理解中理智概念和被理解者的同一性</a:t>
            </a:r>
          </a:p>
          <a:p>
            <a:r>
              <a:rPr lang="zh-CN" altLang="en-US" sz="1800" dirty="0"/>
              <a:t>三、圣灵：出于本源的神圣位格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、圣灵：神圣意志在永恒中以爱慕方式发出的神圣爱情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、圣爱：圣父圣子以彼此相爱的方式发出的神圣爱慕</a:t>
            </a:r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、恩惠：圣灵是圣爱，是圣父圣子在永恒中共同发出的爱的馈赠</a:t>
            </a:r>
            <a:r>
              <a:rPr lang="en-US" altLang="zh-CN" sz="1800" dirty="0"/>
              <a:t>/</a:t>
            </a:r>
            <a:r>
              <a:rPr lang="zh-CN" altLang="en-US" sz="1800" dirty="0"/>
              <a:t>礼物。</a:t>
            </a:r>
          </a:p>
        </p:txBody>
      </p:sp>
    </p:spTree>
    <p:extLst>
      <p:ext uri="{BB962C8B-B14F-4D97-AF65-F5344CB8AC3E}">
        <p14:creationId xmlns:p14="http://schemas.microsoft.com/office/powerpoint/2010/main" val="264216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0A2BDC9E-92C7-CE4D-95C6-26E04092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479550"/>
            <a:ext cx="390144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AA732-74C3-8C42-8C6B-8E137874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神圣位格 同性同体  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93AD1-D630-644E-B09C-39362CF0B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000" dirty="0"/>
              <a:t>一、一个本质 三个位格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、上帝是在神圣本质中的三个位格：圣父圣子圣灵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、圣父圣子圣灵具有相同的神圣本质</a:t>
            </a:r>
          </a:p>
          <a:p>
            <a:r>
              <a:rPr lang="zh-CN" altLang="en-US" sz="2000" dirty="0"/>
              <a:t>二、神圣位格的本性秩序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、在上帝中，本源是根据永恒起源而言的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、在上帝中，具有根据神圣位格永恒起源的本性秩序</a:t>
            </a:r>
          </a:p>
          <a:p>
            <a:r>
              <a:rPr lang="zh-CN" altLang="en-US" sz="2000" dirty="0"/>
              <a:t>三、上帝三位 同性同体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、具有完全相同的神性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、无限永恒全能 超越内在 单纯完美至善</a:t>
            </a:r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、完全的神</a:t>
            </a:r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、出于本源的神圣位格：出于神的神，出于真神的真神</a:t>
            </a:r>
          </a:p>
        </p:txBody>
      </p:sp>
    </p:spTree>
    <p:extLst>
      <p:ext uri="{BB962C8B-B14F-4D97-AF65-F5344CB8AC3E}">
        <p14:creationId xmlns:p14="http://schemas.microsoft.com/office/powerpoint/2010/main" val="257000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9216B0E8-CED6-944B-AE96-334025D68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749293"/>
            <a:ext cx="3901440" cy="33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8932D-BE35-F14A-B006-837AA8FA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内在三一和经世三一的同一性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0E4103-F4EE-E043-9457-07793725DD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       神圣位格的永恒起源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、上帝在永恒中位格起源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、在永恒中</a:t>
            </a:r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、上帝三位 同性同体</a:t>
            </a:r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、圣父：没有本源的本源</a:t>
            </a:r>
          </a:p>
          <a:p>
            <a:r>
              <a:rPr lang="en-US" altLang="zh-CN" sz="2000" dirty="0"/>
              <a:t>5</a:t>
            </a:r>
            <a:r>
              <a:rPr lang="zh-CN" altLang="en-US" sz="2000" dirty="0"/>
              <a:t>、圣子：永恒出生的圣言</a:t>
            </a:r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、圣灵：永恒出发的圣爱</a:t>
            </a:r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、圣父圣子共同发出圣灵</a:t>
            </a:r>
          </a:p>
          <a:p>
            <a:r>
              <a:rPr lang="zh-CN" altLang="en-US" sz="2000" dirty="0"/>
              <a:t>（尼西亚</a:t>
            </a:r>
            <a:r>
              <a:rPr lang="en-US" altLang="zh-CN" sz="2000" dirty="0"/>
              <a:t>-</a:t>
            </a:r>
            <a:r>
              <a:rPr lang="zh-CN" altLang="en-US" sz="2000" dirty="0"/>
              <a:t>君士坦丁堡信经）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0E99DB-6A60-3B45-A3DE-B3ED71110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       神圣位格的历史差遣</a:t>
            </a:r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、上帝在历史中救赎行动</a:t>
            </a:r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、在时间中</a:t>
            </a:r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、上帝三位 共同差遣</a:t>
            </a:r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、圣父</a:t>
            </a:r>
            <a:r>
              <a:rPr lang="en-US" altLang="zh-CN" sz="2000" dirty="0"/>
              <a:t>:</a:t>
            </a:r>
            <a:r>
              <a:rPr lang="zh-CN" altLang="en-US" sz="2000" dirty="0"/>
              <a:t>不被差遣的差遣者</a:t>
            </a:r>
          </a:p>
          <a:p>
            <a:r>
              <a:rPr lang="en-US" altLang="zh-CN" sz="2000" dirty="0"/>
              <a:t>5</a:t>
            </a:r>
            <a:r>
              <a:rPr lang="zh-CN" altLang="en-US" sz="2000" dirty="0"/>
              <a:t>、圣子被差遣</a:t>
            </a:r>
            <a:r>
              <a:rPr lang="en-US" altLang="zh-CN" sz="2000" dirty="0"/>
              <a:t>:</a:t>
            </a:r>
            <a:r>
              <a:rPr lang="zh-CN" altLang="en-US" sz="2000" dirty="0"/>
              <a:t>道成肉身</a:t>
            </a:r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、圣灵被差遣</a:t>
            </a:r>
            <a:r>
              <a:rPr lang="en-US" altLang="zh-CN" sz="2000" dirty="0"/>
              <a:t>:</a:t>
            </a:r>
            <a:r>
              <a:rPr lang="zh-CN" altLang="en-US" sz="2000" dirty="0"/>
              <a:t>五旬节降临</a:t>
            </a:r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、圣父圣子共同差遣圣灵</a:t>
            </a:r>
          </a:p>
          <a:p>
            <a:r>
              <a:rPr lang="zh-CN" altLang="en-US" sz="2000" dirty="0"/>
              <a:t>                 （约翰福音</a:t>
            </a:r>
            <a:r>
              <a:rPr lang="en-US" altLang="zh-CN" sz="2000" dirty="0"/>
              <a:t>15:26</a:t>
            </a:r>
            <a:r>
              <a:rPr lang="zh-CN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5785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714AE27-12D8-794C-A362-F2C914737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968500"/>
            <a:ext cx="390144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6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E9039B1D-1F87-044E-AB3D-27D2FDA81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5" y="1397000"/>
            <a:ext cx="330263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E162883-0906-6E4C-AD8F-A8CCC98D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17" y="1397000"/>
            <a:ext cx="2569766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6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36BBA092-6B5D-D84F-9D30-03DDDC83C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6" y="1397000"/>
            <a:ext cx="289718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9F05187-1299-224F-9DE7-156153534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635250"/>
            <a:ext cx="3009900" cy="15875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16F245D-375C-3743-93FC-709D714A9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968500"/>
            <a:ext cx="390144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9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2B7D27F-5C87-8B48-899F-2620F537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16" y="2133882"/>
            <a:ext cx="323017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36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DF4B9A8-73CE-324B-A90F-C1802213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5" y="1397000"/>
            <a:ext cx="330263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99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52EE7-6920-6B40-8500-7E9DF3DC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结语：阿奎纳三一神学的意义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BEBD49-482E-9F46-BCD7-659876E1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1800" dirty="0"/>
              <a:t>一、拉丁教会的神学巅峰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、对奥古斯丁三一神学的深刻阐发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、和希腊教父三一神学的深度对话</a:t>
            </a:r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、三一神学：“信仰寻求理解”的知识论典范</a:t>
            </a:r>
          </a:p>
          <a:p>
            <a:r>
              <a:rPr lang="zh-CN" altLang="en-US" sz="1800" dirty="0"/>
              <a:t>二、普世教会的神学遗产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、上帝论：神圣本质</a:t>
            </a:r>
            <a:r>
              <a:rPr lang="en-US" altLang="zh-CN" sz="1800" dirty="0"/>
              <a:t>/</a:t>
            </a:r>
            <a:r>
              <a:rPr lang="zh-CN" altLang="en-US" sz="1800" dirty="0"/>
              <a:t>神圣理智和神圣意志</a:t>
            </a:r>
            <a:r>
              <a:rPr lang="en-US" altLang="zh-CN" sz="1800" dirty="0"/>
              <a:t>/</a:t>
            </a:r>
            <a:r>
              <a:rPr lang="zh-CN" altLang="en-US" sz="1800" dirty="0"/>
              <a:t>三一神学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、基督论：圣言位格的神学阐述</a:t>
            </a:r>
            <a:r>
              <a:rPr lang="en-US" altLang="zh-CN" sz="1800" dirty="0"/>
              <a:t>/</a:t>
            </a:r>
            <a:r>
              <a:rPr lang="zh-CN" altLang="en-US" sz="1800" dirty="0"/>
              <a:t>道成肉身</a:t>
            </a:r>
            <a:r>
              <a:rPr lang="en-US" altLang="zh-CN" sz="1800" dirty="0"/>
              <a:t>/</a:t>
            </a:r>
            <a:r>
              <a:rPr lang="zh-CN" altLang="en-US" sz="1800" dirty="0"/>
              <a:t>救赎工程</a:t>
            </a:r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、圣灵论：圣灵位格的神学阐述</a:t>
            </a:r>
            <a:r>
              <a:rPr lang="en-US" altLang="zh-CN" sz="1800" dirty="0"/>
              <a:t>/</a:t>
            </a:r>
            <a:r>
              <a:rPr lang="zh-CN" altLang="en-US" sz="1800" dirty="0"/>
              <a:t>圣灵的恩赐权柄</a:t>
            </a:r>
          </a:p>
          <a:p>
            <a:r>
              <a:rPr lang="zh-CN" altLang="en-US" sz="1800" dirty="0"/>
              <a:t>三、三一奥秘：爱的永恒团契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、上帝是爱（约翰一书</a:t>
            </a:r>
            <a:r>
              <a:rPr lang="en-US" altLang="zh-CN" sz="1800" dirty="0"/>
              <a:t>4:8</a:t>
            </a:r>
            <a:r>
              <a:rPr lang="zh-CN" altLang="en-US" sz="1800" dirty="0"/>
              <a:t>）三一上帝自己在永恒中就是爱的团契</a:t>
            </a:r>
          </a:p>
          <a:p>
            <a:r>
              <a:rPr lang="zh-CN" altLang="en-US" sz="1800" dirty="0"/>
              <a:t>       根据“爱”在上帝中的本体意义，“爱”归于每一位格。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、最后的一卷书：</a:t>
            </a:r>
            <a:r>
              <a:rPr lang="en-US" altLang="zh-CN" sz="1800" dirty="0"/>
              <a:t>《</a:t>
            </a:r>
            <a:r>
              <a:rPr lang="zh-CN" altLang="en-US" sz="1800" dirty="0"/>
              <a:t>雅歌</a:t>
            </a:r>
            <a:r>
              <a:rPr lang="en-US" altLang="zh-CN" sz="1800" dirty="0"/>
              <a:t>》/</a:t>
            </a:r>
            <a:r>
              <a:rPr lang="zh-CN" altLang="en-US" sz="1800" dirty="0"/>
              <a:t>毕生著述：献给上帝的情歌</a:t>
            </a:r>
          </a:p>
        </p:txBody>
      </p:sp>
    </p:spTree>
    <p:extLst>
      <p:ext uri="{BB962C8B-B14F-4D97-AF65-F5344CB8AC3E}">
        <p14:creationId xmlns:p14="http://schemas.microsoft.com/office/powerpoint/2010/main" val="16512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5F5F16E-4CE4-1D47-A546-A2B66F94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81" y="1397000"/>
            <a:ext cx="273843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3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34B61-F0D3-0548-BC07-28471D75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阿奎纳三一神学研究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7D7CCD-BECF-8E41-8143-68D6D1C3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一、引言</a:t>
            </a:r>
            <a:r>
              <a:rPr lang="en-US" altLang="zh-CN" dirty="0"/>
              <a:t>:</a:t>
            </a:r>
            <a:r>
              <a:rPr lang="zh-CN" altLang="en-US" dirty="0"/>
              <a:t>阿奎纳上帝论的神学结构</a:t>
            </a:r>
          </a:p>
          <a:p>
            <a:r>
              <a:rPr lang="zh-CN" altLang="en-US" dirty="0"/>
              <a:t>二、阿奎纳三一论的神学阐述</a:t>
            </a:r>
          </a:p>
          <a:p>
            <a:r>
              <a:rPr lang="zh-CN" altLang="en-US" dirty="0"/>
              <a:t>三、神圣位格的永恒起源</a:t>
            </a:r>
          </a:p>
          <a:p>
            <a:r>
              <a:rPr lang="zh-CN" altLang="en-US" dirty="0"/>
              <a:t>四、神圣位格的神学陈述</a:t>
            </a:r>
          </a:p>
          <a:p>
            <a:r>
              <a:rPr lang="zh-CN" altLang="en-US"/>
              <a:t>五、神圣位格的同性同体</a:t>
            </a:r>
            <a:endParaRPr lang="zh-CN" altLang="en-US" dirty="0"/>
          </a:p>
          <a:p>
            <a:r>
              <a:rPr lang="zh-CN" altLang="en-US" dirty="0"/>
              <a:t>六、内在三一和经世三一的同一性</a:t>
            </a:r>
          </a:p>
          <a:p>
            <a:r>
              <a:rPr lang="zh-CN" altLang="en-US" dirty="0"/>
              <a:t>七、结语：阿奎纳三一神学的意义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10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400AFEA1-7572-F546-87EB-8B840F34A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749293"/>
            <a:ext cx="3901440" cy="33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0F690-669A-804A-BE5D-70DFE469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引言：阿奎纳上帝论的神学结构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B75465D-5488-D04E-B0FC-8FC61288ED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8749" y="214153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一、上帝的神圣本质</a:t>
            </a:r>
          </a:p>
          <a:p>
            <a:r>
              <a:rPr lang="zh-CN" altLang="en-US" sz="1800" dirty="0"/>
              <a:t>上帝的神圣本质就是上帝的神圣存在</a:t>
            </a:r>
          </a:p>
          <a:p>
            <a:r>
              <a:rPr lang="en-US" altLang="zh-CN" sz="1800" dirty="0"/>
              <a:t>YHWH</a:t>
            </a:r>
            <a:r>
              <a:rPr lang="zh-CN" altLang="en-US" sz="1800" dirty="0"/>
              <a:t>  </a:t>
            </a:r>
            <a:r>
              <a:rPr lang="en-US" altLang="zh-CN" sz="1800" dirty="0"/>
              <a:t>(</a:t>
            </a:r>
            <a:r>
              <a:rPr lang="zh-CN" altLang="en-US" sz="1800" dirty="0"/>
              <a:t>“我是我所是”）：上帝在自我彰显中的唯一命名</a:t>
            </a:r>
          </a:p>
          <a:p>
            <a:r>
              <a:rPr lang="zh-CN" altLang="en-US" sz="1800" dirty="0"/>
              <a:t>上帝的单纯性和完美性、无限性和永恒性、超越性和内在性、至善性和唯一性</a:t>
            </a:r>
          </a:p>
          <a:p>
            <a:r>
              <a:rPr lang="zh-CN" altLang="en-US" sz="1800" dirty="0"/>
              <a:t>二、上帝的神圣理智和神圣意志</a:t>
            </a:r>
          </a:p>
          <a:p>
            <a:r>
              <a:rPr lang="zh-CN" altLang="en-US" sz="1800" dirty="0"/>
              <a:t>上帝在永恒中藉神圣理智自己理解自己</a:t>
            </a:r>
          </a:p>
          <a:p>
            <a:r>
              <a:rPr lang="zh-CN" altLang="en-US" sz="1800" dirty="0"/>
              <a:t>上帝在永恒中藉神圣意志自己奥秘自己</a:t>
            </a:r>
          </a:p>
          <a:p>
            <a:r>
              <a:rPr lang="zh-CN" altLang="en-US" sz="1800" dirty="0"/>
              <a:t>三、上帝的三一奥秘：圣父圣子圣灵</a:t>
            </a:r>
          </a:p>
          <a:p>
            <a:r>
              <a:rPr lang="zh-CN" altLang="en-US" sz="1800" dirty="0"/>
              <a:t>神圣位格的永恒起源</a:t>
            </a:r>
          </a:p>
          <a:p>
            <a:r>
              <a:rPr lang="zh-CN" altLang="en-US" sz="1800" dirty="0"/>
              <a:t>神圣位格的神学陈述</a:t>
            </a:r>
          </a:p>
          <a:p>
            <a:r>
              <a:rPr lang="zh-CN" altLang="en-US" sz="1800" dirty="0"/>
              <a:t>神圣位格的同性同体</a:t>
            </a:r>
          </a:p>
        </p:txBody>
      </p:sp>
    </p:spTree>
    <p:extLst>
      <p:ext uri="{BB962C8B-B14F-4D97-AF65-F5344CB8AC3E}">
        <p14:creationId xmlns:p14="http://schemas.microsoft.com/office/powerpoint/2010/main" val="281846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9EA8D-8649-B34C-98EF-E7F38357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65" y="673932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阿奎纳三一论的神学阐述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12EF8C-EE5D-3C42-9319-B1888D80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1467391"/>
            <a:ext cx="5915025" cy="5076917"/>
          </a:xfrm>
        </p:spPr>
        <p:txBody>
          <a:bodyPr>
            <a:noAutofit/>
          </a:bodyPr>
          <a:lstStyle/>
          <a:p>
            <a:r>
              <a:rPr lang="zh-CN" altLang="en-US" sz="1600" dirty="0"/>
              <a:t>一、神圣位格的永恒起源</a:t>
            </a: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、在上帝中神圣位格基于理智</a:t>
            </a:r>
            <a:r>
              <a:rPr lang="en-US" altLang="zh-CN" sz="1600" dirty="0"/>
              <a:t>/</a:t>
            </a:r>
            <a:r>
              <a:rPr lang="zh-CN" altLang="en-US" sz="1600" dirty="0"/>
              <a:t>意志行动的永恒出发</a:t>
            </a:r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、作为神圣位格的圣言的永恒出生</a:t>
            </a:r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、作为神圣位格的圣爱的永恒出发</a:t>
            </a:r>
          </a:p>
          <a:p>
            <a:r>
              <a:rPr lang="zh-CN" altLang="en-US" sz="1600" dirty="0"/>
              <a:t>二、神圣位格的神学陈述</a:t>
            </a: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、圣父：没有本源的神圣本源</a:t>
            </a:r>
            <a:r>
              <a:rPr lang="en-US" altLang="zh-CN" sz="1600" dirty="0"/>
              <a:t>/</a:t>
            </a:r>
            <a:r>
              <a:rPr lang="zh-CN" altLang="en-US" sz="1600" dirty="0"/>
              <a:t>作为神圣本源的神圣位格</a:t>
            </a:r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、圣子</a:t>
            </a:r>
            <a:r>
              <a:rPr lang="en-US" altLang="zh-CN" sz="1600" dirty="0"/>
              <a:t>/</a:t>
            </a:r>
            <a:r>
              <a:rPr lang="zh-CN" altLang="en-US" sz="1600" dirty="0"/>
              <a:t>圣言</a:t>
            </a:r>
            <a:r>
              <a:rPr lang="en-US" altLang="zh-CN" sz="1600" dirty="0"/>
              <a:t>/</a:t>
            </a:r>
            <a:r>
              <a:rPr lang="zh-CN" altLang="en-US" sz="1600" dirty="0"/>
              <a:t>肖像：出于本源的神圣本源</a:t>
            </a:r>
            <a:r>
              <a:rPr lang="en-US" altLang="zh-CN" sz="1600" dirty="0"/>
              <a:t>/</a:t>
            </a:r>
            <a:r>
              <a:rPr lang="zh-CN" altLang="en-US" sz="1600" dirty="0"/>
              <a:t>作为神圣位格的神圣言辞</a:t>
            </a:r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、圣灵</a:t>
            </a:r>
            <a:r>
              <a:rPr lang="en-US" altLang="zh-CN" sz="1600" dirty="0"/>
              <a:t>/</a:t>
            </a:r>
            <a:r>
              <a:rPr lang="zh-CN" altLang="en-US" sz="1600" dirty="0"/>
              <a:t>圣爱</a:t>
            </a:r>
            <a:r>
              <a:rPr lang="en-US" altLang="zh-CN" sz="1600" dirty="0"/>
              <a:t>/</a:t>
            </a:r>
            <a:r>
              <a:rPr lang="zh-CN" altLang="en-US" sz="1600" dirty="0"/>
              <a:t>恩惠：出于本源的神圣位格</a:t>
            </a:r>
            <a:r>
              <a:rPr lang="en-US" altLang="zh-CN" sz="1600" dirty="0"/>
              <a:t>/</a:t>
            </a:r>
            <a:r>
              <a:rPr lang="zh-CN" altLang="en-US" sz="1600" dirty="0"/>
              <a:t>作为神圣位格的神圣爱情</a:t>
            </a:r>
          </a:p>
          <a:p>
            <a:r>
              <a:rPr lang="zh-CN" altLang="en-US" sz="1600" dirty="0"/>
              <a:t>三、神圣位格 同性同体</a:t>
            </a: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、一个本质 三个位格</a:t>
            </a:r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、关系区别并建立位格</a:t>
            </a:r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、同性同体～“出于上帝的上帝，出于真神的真神”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7923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DA237EB5-3F9A-DC4C-BF94-D88B6854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52" y="1666916"/>
            <a:ext cx="292608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EFF00-C0A1-CE42-96D9-1DE32377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在上帝中神圣位格的永恒起源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197904-35BC-034B-B28A-2CB14D9A2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一、圣父圣子圣灵，同性同体。</a:t>
            </a:r>
          </a:p>
          <a:p>
            <a:r>
              <a:rPr lang="zh-CN" altLang="en-US" sz="2000" dirty="0"/>
              <a:t>经文：“我本是出于神，也是从神而来。”（约翰福音</a:t>
            </a:r>
            <a:r>
              <a:rPr lang="en-US" altLang="zh-CN" sz="2000" dirty="0"/>
              <a:t>8:42</a:t>
            </a:r>
            <a:r>
              <a:rPr lang="zh-CN" altLang="en-US" sz="2000" dirty="0"/>
              <a:t>）</a:t>
            </a:r>
          </a:p>
          <a:p>
            <a:r>
              <a:rPr lang="zh-CN" altLang="en-US" sz="2000" dirty="0"/>
              <a:t>圣子：出于神的神，出于光的光，出于真神的真神。</a:t>
            </a:r>
          </a:p>
          <a:p>
            <a:r>
              <a:rPr lang="zh-CN" altLang="en-US" sz="2000" dirty="0"/>
              <a:t>                                                 （尼西亚</a:t>
            </a:r>
            <a:r>
              <a:rPr lang="en-US" altLang="zh-CN" sz="2000" dirty="0"/>
              <a:t>-</a:t>
            </a:r>
            <a:r>
              <a:rPr lang="zh-CN" altLang="en-US" sz="2000" dirty="0"/>
              <a:t>君士坦丁堡信经）</a:t>
            </a:r>
          </a:p>
          <a:p>
            <a:r>
              <a:rPr lang="zh-CN" altLang="en-US" sz="2000" dirty="0"/>
              <a:t>二、理解者在理解，在理解者中有对被理解者的理智概念出发。</a:t>
            </a:r>
          </a:p>
          <a:p>
            <a:r>
              <a:rPr lang="zh-CN" altLang="en-US" sz="2000" dirty="0"/>
              <a:t>         爱慕者在爱慕，在爱慕者中有对被爱慕者的爱慕出发。</a:t>
            </a:r>
          </a:p>
          <a:p>
            <a:r>
              <a:rPr lang="zh-CN" altLang="en-US" sz="2000" dirty="0"/>
              <a:t>三、在上帝中，有根据神圣理智的理解行动出发的圣言</a:t>
            </a:r>
            <a:r>
              <a:rPr lang="en-US" altLang="zh-CN" sz="2000" dirty="0"/>
              <a:t>/</a:t>
            </a:r>
            <a:r>
              <a:rPr lang="zh-CN" altLang="en-US" sz="2000" dirty="0"/>
              <a:t>圣子。</a:t>
            </a:r>
          </a:p>
          <a:p>
            <a:r>
              <a:rPr lang="zh-CN" altLang="en-US" sz="2000" dirty="0"/>
              <a:t>         在上帝中，有根据神圣意志的爱慕行动出发的圣爱</a:t>
            </a:r>
            <a:r>
              <a:rPr lang="en-US" altLang="zh-CN" sz="2000" dirty="0"/>
              <a:t>/</a:t>
            </a:r>
            <a:r>
              <a:rPr lang="zh-CN" altLang="en-US" sz="2000" dirty="0"/>
              <a:t>圣灵。</a:t>
            </a:r>
          </a:p>
        </p:txBody>
      </p:sp>
    </p:spTree>
    <p:extLst>
      <p:ext uri="{BB962C8B-B14F-4D97-AF65-F5344CB8AC3E}">
        <p14:creationId xmlns:p14="http://schemas.microsoft.com/office/powerpoint/2010/main" val="168258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E9B69-BA2B-594D-A3A2-8E5B9C0A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作为神圣位格的圣言的永恒出发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D6A43E-905D-004D-BAFA-C3611BC3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992" y="1894510"/>
            <a:ext cx="5915025" cy="2447628"/>
          </a:xfrm>
        </p:spPr>
        <p:txBody>
          <a:bodyPr>
            <a:noAutofit/>
          </a:bodyPr>
          <a:lstStyle/>
          <a:p>
            <a:r>
              <a:rPr lang="zh-CN" altLang="en-US" sz="1800" dirty="0"/>
              <a:t>经文        “太初有道，道与神同在，道就是神。”（约翰福音</a:t>
            </a:r>
            <a:r>
              <a:rPr lang="en-US" altLang="zh-CN" sz="1800" dirty="0"/>
              <a:t>1:1</a:t>
            </a:r>
            <a:r>
              <a:rPr lang="zh-CN" altLang="en-US" sz="1800" dirty="0"/>
              <a:t>）</a:t>
            </a:r>
          </a:p>
          <a:p>
            <a:r>
              <a:rPr lang="zh-CN" altLang="en-US" sz="1800" dirty="0"/>
              <a:t>                 “你是我的儿子，我今日生你。”（诗篇</a:t>
            </a:r>
            <a:r>
              <a:rPr lang="en-US" altLang="zh-CN" sz="1800" dirty="0"/>
              <a:t>2:7</a:t>
            </a:r>
            <a:r>
              <a:rPr lang="zh-CN" altLang="en-US" sz="1800" dirty="0"/>
              <a:t>）</a:t>
            </a:r>
          </a:p>
          <a:p>
            <a:r>
              <a:rPr lang="zh-CN" altLang="en-US" sz="1800" dirty="0"/>
              <a:t>作为神圣位格的圣言的永恒出发</a:t>
            </a:r>
          </a:p>
          <a:p>
            <a:r>
              <a:rPr lang="en-US" altLang="zh-CN" sz="1800" dirty="0"/>
              <a:t>1</a:t>
            </a:r>
            <a:r>
              <a:rPr lang="zh-CN" altLang="en-US" sz="1800" dirty="0"/>
              <a:t>、藉神圣理智的理解行动（生命活动）的方式</a:t>
            </a:r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、出于相连的神圣本源</a:t>
            </a:r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、根据肖像的性质（理智概念是被理解者的肖像）</a:t>
            </a:r>
          </a:p>
          <a:p>
            <a:r>
              <a:rPr lang="en-US" altLang="zh-CN" sz="1800" dirty="0"/>
              <a:t>4</a:t>
            </a:r>
            <a:r>
              <a:rPr lang="zh-CN" altLang="en-US" sz="1800" dirty="0"/>
              <a:t>、存在于相同本性中（上帝的神圣理解就是上帝的神圣本质）</a:t>
            </a:r>
          </a:p>
          <a:p>
            <a:r>
              <a:rPr lang="zh-CN" altLang="en-US" sz="1800" dirty="0"/>
              <a:t>在上帝中，圣言的出发被称为生育，出发的圣言被称为圣子。</a:t>
            </a:r>
          </a:p>
        </p:txBody>
      </p:sp>
    </p:spTree>
    <p:extLst>
      <p:ext uri="{BB962C8B-B14F-4D97-AF65-F5344CB8AC3E}">
        <p14:creationId xmlns:p14="http://schemas.microsoft.com/office/powerpoint/2010/main" val="216621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Macintosh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Office 主题​​</vt:lpstr>
      <vt:lpstr>托马斯•阿奎纳三一论研究</vt:lpstr>
      <vt:lpstr>PowerPoint Presentation</vt:lpstr>
      <vt:lpstr>阿奎纳三一神学研究</vt:lpstr>
      <vt:lpstr>PowerPoint Presentation</vt:lpstr>
      <vt:lpstr>引言：阿奎纳上帝论的神学结构</vt:lpstr>
      <vt:lpstr>阿奎纳三一论的神学阐述</vt:lpstr>
      <vt:lpstr>PowerPoint Presentation</vt:lpstr>
      <vt:lpstr>在上帝中神圣位格的永恒起源</vt:lpstr>
      <vt:lpstr>作为神圣位格的圣言的永恒出发</vt:lpstr>
      <vt:lpstr>圣子的位格称谓</vt:lpstr>
      <vt:lpstr>作为神圣位格的圣爱的永恒出发</vt:lpstr>
      <vt:lpstr>圣灵的位格称谓</vt:lpstr>
      <vt:lpstr>PowerPoint Presentation</vt:lpstr>
      <vt:lpstr>神圣位格的神学陈述</vt:lpstr>
      <vt:lpstr>PowerPoint Presentation</vt:lpstr>
      <vt:lpstr>神圣位格 同性同体   </vt:lpstr>
      <vt:lpstr>PowerPoint Presentation</vt:lpstr>
      <vt:lpstr>内在三一和经世三一的同一性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结语：阿奎纳三一神学的意义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阿奎那三一论研究</dc:title>
  <dc:creator>mary-guiche@outlook.com</dc:creator>
  <cp:lastModifiedBy>Zhiqiu Xu</cp:lastModifiedBy>
  <cp:revision>25</cp:revision>
  <dcterms:created xsi:type="dcterms:W3CDTF">2020-07-23T05:55:37Z</dcterms:created>
  <dcterms:modified xsi:type="dcterms:W3CDTF">2020-08-03T18:10:23Z</dcterms:modified>
</cp:coreProperties>
</file>